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7" r:id="rId5"/>
    <p:sldId id="258" r:id="rId6"/>
    <p:sldId id="259" r:id="rId7"/>
    <p:sldId id="267" r:id="rId8"/>
    <p:sldId id="260" r:id="rId9"/>
    <p:sldId id="261" r:id="rId10"/>
    <p:sldId id="262" r:id="rId11"/>
    <p:sldId id="266"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8" d="100"/>
          <a:sy n="78" d="100"/>
        </p:scale>
        <p:origin x="-120"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Medicaid Planning Strategies using Trusts and Special Accounts</a:t>
            </a:r>
            <a:endParaRPr lang="en-US" dirty="0"/>
          </a:p>
        </p:txBody>
      </p:sp>
      <p:sp>
        <p:nvSpPr>
          <p:cNvPr id="3" name="Subtitle 2"/>
          <p:cNvSpPr>
            <a:spLocks noGrp="1"/>
          </p:cNvSpPr>
          <p:nvPr>
            <p:ph type="subTitle" idx="1"/>
          </p:nvPr>
        </p:nvSpPr>
        <p:spPr/>
        <p:txBody>
          <a:bodyPr>
            <a:normAutofit lnSpcReduction="10000"/>
          </a:bodyPr>
          <a:lstStyle/>
          <a:p>
            <a:r>
              <a:rPr lang="en-US" dirty="0" smtClean="0"/>
              <a:t>By Juan San Miguel</a:t>
            </a:r>
          </a:p>
          <a:p>
            <a:r>
              <a:rPr lang="en-US" dirty="0" smtClean="0"/>
              <a:t>And</a:t>
            </a:r>
          </a:p>
          <a:p>
            <a:r>
              <a:rPr lang="en-US" dirty="0" smtClean="0"/>
              <a:t>Patrice A. Icardi</a:t>
            </a:r>
            <a:endParaRPr lang="en-US" dirty="0"/>
          </a:p>
        </p:txBody>
      </p:sp>
    </p:spTree>
    <p:extLst>
      <p:ext uri="{BB962C8B-B14F-4D97-AF65-F5344CB8AC3E}">
        <p14:creationId xmlns:p14="http://schemas.microsoft.com/office/powerpoint/2010/main" val="106705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ABLE ACCOUNTS</a:t>
            </a:r>
            <a:endParaRPr lang="en-US" dirty="0"/>
          </a:p>
        </p:txBody>
      </p:sp>
      <p:sp>
        <p:nvSpPr>
          <p:cNvPr id="3" name="Content Placeholder 2"/>
          <p:cNvSpPr>
            <a:spLocks noGrp="1"/>
          </p:cNvSpPr>
          <p:nvPr>
            <p:ph idx="1"/>
          </p:nvPr>
        </p:nvSpPr>
        <p:spPr/>
        <p:txBody>
          <a:bodyPr>
            <a:normAutofit/>
          </a:bodyPr>
          <a:lstStyle/>
          <a:p>
            <a:r>
              <a:rPr lang="en-US" sz="2000" dirty="0" smtClean="0"/>
              <a:t>Adult Public Assistance Manual Section 433-4</a:t>
            </a:r>
          </a:p>
          <a:p>
            <a:r>
              <a:rPr lang="en-US" sz="2000" dirty="0" smtClean="0"/>
              <a:t>POMS (the Programs Operations Manual System – Social Security)</a:t>
            </a:r>
          </a:p>
          <a:p>
            <a:r>
              <a:rPr lang="en-US" sz="2000" dirty="0" smtClean="0"/>
              <a:t>SI 01130.740</a:t>
            </a:r>
            <a:endParaRPr lang="en-US" sz="2000" dirty="0"/>
          </a:p>
        </p:txBody>
      </p:sp>
    </p:spTree>
    <p:extLst>
      <p:ext uri="{BB962C8B-B14F-4D97-AF65-F5344CB8AC3E}">
        <p14:creationId xmlns:p14="http://schemas.microsoft.com/office/powerpoint/2010/main" val="75082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Accounts</a:t>
            </a:r>
            <a:endParaRPr lang="en-US" dirty="0"/>
          </a:p>
        </p:txBody>
      </p:sp>
      <p:sp>
        <p:nvSpPr>
          <p:cNvPr id="3" name="Content Placeholder 2"/>
          <p:cNvSpPr>
            <a:spLocks noGrp="1"/>
          </p:cNvSpPr>
          <p:nvPr>
            <p:ph idx="1"/>
          </p:nvPr>
        </p:nvSpPr>
        <p:spPr/>
        <p:txBody>
          <a:bodyPr/>
          <a:lstStyle/>
          <a:p>
            <a:pPr>
              <a:buFontTx/>
              <a:buChar char="•"/>
            </a:pPr>
            <a:r>
              <a:rPr lang="en-US" sz="2000" dirty="0" smtClean="0"/>
              <a:t>Native Dividend Account</a:t>
            </a:r>
          </a:p>
          <a:p>
            <a:pPr>
              <a:buFontTx/>
              <a:buChar char="•"/>
            </a:pPr>
            <a:endParaRPr lang="en-US" sz="2000" dirty="0"/>
          </a:p>
          <a:p>
            <a:pPr>
              <a:buFontTx/>
              <a:buChar char="•"/>
            </a:pPr>
            <a:r>
              <a:rPr lang="en-US" sz="2000" dirty="0" smtClean="0"/>
              <a:t>Burial Accounts</a:t>
            </a:r>
          </a:p>
          <a:p>
            <a:pPr lvl="1">
              <a:buFontTx/>
              <a:buChar char="•"/>
            </a:pPr>
            <a:r>
              <a:rPr lang="en-US" sz="2000" dirty="0" smtClean="0"/>
              <a:t>Burial Plots</a:t>
            </a:r>
          </a:p>
          <a:p>
            <a:pPr lvl="1">
              <a:buFontTx/>
              <a:buChar char="•"/>
            </a:pPr>
            <a:r>
              <a:rPr lang="en-US" sz="2000" dirty="0" smtClean="0"/>
              <a:t>Burial Spaces</a:t>
            </a:r>
          </a:p>
          <a:p>
            <a:pPr lvl="1">
              <a:buFontTx/>
              <a:buChar char="•"/>
            </a:pPr>
            <a:r>
              <a:rPr lang="en-US" sz="2000" dirty="0" smtClean="0"/>
              <a:t>Burial Plans</a:t>
            </a:r>
            <a:endParaRPr lang="en-US" sz="2000" dirty="0"/>
          </a:p>
          <a:p>
            <a:pPr>
              <a:buFontTx/>
              <a:buChar char="•"/>
            </a:pPr>
            <a:r>
              <a:rPr lang="en-US" sz="2000" dirty="0" smtClean="0"/>
              <a:t>Permanent Fund Dividend Account</a:t>
            </a:r>
          </a:p>
          <a:p>
            <a:pPr>
              <a:buFontTx/>
              <a:buChar char="•"/>
            </a:pPr>
            <a:endParaRPr lang="en-US" sz="2000" dirty="0" smtClean="0"/>
          </a:p>
          <a:p>
            <a:pPr marL="0" indent="0">
              <a:buNone/>
            </a:pPr>
            <a:endParaRPr lang="en-US" dirty="0" smtClean="0"/>
          </a:p>
          <a:p>
            <a:endParaRPr lang="en-US" dirty="0"/>
          </a:p>
        </p:txBody>
      </p:sp>
    </p:spTree>
    <p:extLst>
      <p:ext uri="{BB962C8B-B14F-4D97-AF65-F5344CB8AC3E}">
        <p14:creationId xmlns:p14="http://schemas.microsoft.com/office/powerpoint/2010/main" val="222327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39856"/>
          </a:xfrm>
        </p:spPr>
        <p:txBody>
          <a:bodyPr/>
          <a:lstStyle/>
          <a:p>
            <a:r>
              <a:rPr lang="en-US" dirty="0" smtClean="0"/>
              <a:t>Medicaid Review Form</a:t>
            </a:r>
            <a:br>
              <a:rPr lang="en-US" dirty="0" smtClean="0"/>
            </a:br>
            <a:r>
              <a:rPr lang="en-US" dirty="0"/>
              <a:t/>
            </a:r>
            <a:br>
              <a:rPr lang="en-US" dirty="0"/>
            </a:br>
            <a:r>
              <a:rPr lang="en-US" dirty="0" smtClean="0"/>
              <a:t>* Yearly review</a:t>
            </a:r>
            <a:br>
              <a:rPr lang="en-US" dirty="0" smtClean="0"/>
            </a:br>
            <a:r>
              <a:rPr lang="en-US" dirty="0" smtClean="0"/>
              <a:t>* Submit by 5</a:t>
            </a:r>
            <a:r>
              <a:rPr lang="en-US" baseline="30000" dirty="0" smtClean="0"/>
              <a:t>th</a:t>
            </a:r>
            <a:r>
              <a:rPr lang="en-US" dirty="0" smtClean="0"/>
              <a:t> of month</a:t>
            </a:r>
            <a:br>
              <a:rPr lang="en-US" dirty="0" smtClean="0"/>
            </a:br>
            <a:r>
              <a:rPr lang="en-US" dirty="0" smtClean="0"/>
              <a:t>* Include all documentation</a:t>
            </a:r>
            <a:r>
              <a:rPr lang="en-US" dirty="0"/>
              <a:t/>
            </a:r>
            <a:br>
              <a:rPr lang="en-US" dirty="0"/>
            </a:br>
            <a:r>
              <a:rPr lang="en-US" dirty="0" smtClean="0"/>
              <a:t>* Verification of submission</a:t>
            </a:r>
            <a:br>
              <a:rPr lang="en-US" dirty="0" smtClean="0"/>
            </a:br>
            <a:r>
              <a:rPr lang="en-US" dirty="0" smtClean="0"/>
              <a:t/>
            </a:r>
            <a:br>
              <a:rPr lang="en-US" dirty="0" smtClean="0"/>
            </a:br>
            <a:r>
              <a:rPr lang="en-US" dirty="0" smtClean="0"/>
              <a:t>	</a:t>
            </a:r>
            <a:endParaRPr lang="en-US" dirty="0"/>
          </a:p>
        </p:txBody>
      </p:sp>
      <p:pic>
        <p:nvPicPr>
          <p:cNvPr id="4" name="Content Placeholder 3" descr="MedRev.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148" t="1102" r="-1444" b="-959"/>
          <a:stretch/>
        </p:blipFill>
        <p:spPr>
          <a:xfrm>
            <a:off x="7208774" y="1387473"/>
            <a:ext cx="3927782" cy="4901475"/>
          </a:xfrm>
        </p:spPr>
      </p:pic>
    </p:spTree>
    <p:extLst>
      <p:ext uri="{BB962C8B-B14F-4D97-AF65-F5344CB8AC3E}">
        <p14:creationId xmlns:p14="http://schemas.microsoft.com/office/powerpoint/2010/main" val="91020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Scenarios</a:t>
            </a:r>
          </a:p>
          <a:p>
            <a:endParaRPr lang="en-US" dirty="0"/>
          </a:p>
          <a:p>
            <a:r>
              <a:rPr lang="en-US" dirty="0" smtClean="0"/>
              <a:t>Questions</a:t>
            </a:r>
          </a:p>
          <a:p>
            <a:endParaRPr lang="en-US" dirty="0"/>
          </a:p>
          <a:p>
            <a:pPr marL="0" indent="0">
              <a:buNone/>
            </a:pPr>
            <a:r>
              <a:rPr lang="en-US" dirty="0" smtClean="0"/>
              <a:t>Thank you for your participation.</a:t>
            </a:r>
            <a:endParaRPr lang="en-US" dirty="0"/>
          </a:p>
        </p:txBody>
      </p:sp>
    </p:spTree>
    <p:extLst>
      <p:ext uri="{BB962C8B-B14F-4D97-AF65-F5344CB8AC3E}">
        <p14:creationId xmlns:p14="http://schemas.microsoft.com/office/powerpoint/2010/main" val="306782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lstStyle/>
          <a:p>
            <a:r>
              <a:rPr lang="en-US" dirty="0" smtClean="0"/>
              <a:t>INCOME</a:t>
            </a:r>
            <a:endParaRPr lang="en-US" dirty="0"/>
          </a:p>
        </p:txBody>
      </p:sp>
      <p:sp>
        <p:nvSpPr>
          <p:cNvPr id="3" name="Content Placeholder 2"/>
          <p:cNvSpPr>
            <a:spLocks noGrp="1"/>
          </p:cNvSpPr>
          <p:nvPr>
            <p:ph idx="1"/>
          </p:nvPr>
        </p:nvSpPr>
        <p:spPr>
          <a:xfrm>
            <a:off x="537484" y="1258645"/>
            <a:ext cx="8596668" cy="3880773"/>
          </a:xfrm>
        </p:spPr>
        <p:txBody>
          <a:bodyPr>
            <a:normAutofit fontScale="25000" lnSpcReduction="20000"/>
          </a:bodyPr>
          <a:lstStyle/>
          <a:p>
            <a:r>
              <a:rPr lang="en-US" sz="4800" b="1" dirty="0">
                <a:latin typeface="Arial" panose="020B0604020202020204" pitchFamily="34" charset="0"/>
                <a:cs typeface="Arial" panose="020B0604020202020204" pitchFamily="34" charset="0"/>
              </a:rPr>
              <a:t>440-1        INCOME DEFINED</a:t>
            </a:r>
          </a:p>
          <a:p>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Income </a:t>
            </a:r>
            <a:r>
              <a:rPr lang="en-US" sz="4800" dirty="0">
                <a:latin typeface="Arial" panose="020B0604020202020204" pitchFamily="34" charset="0"/>
                <a:cs typeface="Arial" panose="020B0604020202020204" pitchFamily="34" charset="0"/>
              </a:rPr>
              <a:t>is any money that an individual (or the individual's spouse or alien sponsor, if any) receives and can use to meet his or her needs for food or shelter.</a:t>
            </a:r>
          </a:p>
          <a:p>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Income </a:t>
            </a:r>
            <a:r>
              <a:rPr lang="en-US" sz="4800" dirty="0">
                <a:latin typeface="Arial" panose="020B0604020202020204" pitchFamily="34" charset="0"/>
                <a:cs typeface="Arial" panose="020B0604020202020204" pitchFamily="34" charset="0"/>
              </a:rPr>
              <a:t>is either earned or unearned, and different rules apply to each.  The APA Adult Public Assistance program generally follows the income-counting rules of the SSI Supplemental Security Income program.  However, an important difference between the two programs is that the APA Adult Public Assistance program does not count in-kind income when determining APA Adult Public Assistance eligibility or benefit amounts, while the SSI Supplemental Security Income program counts certain income received in-kind.</a:t>
            </a:r>
          </a:p>
          <a:p>
            <a:r>
              <a:rPr lang="en-US" sz="4800" dirty="0">
                <a:latin typeface="Arial" panose="020B0604020202020204" pitchFamily="34" charset="0"/>
                <a:cs typeface="Arial" panose="020B0604020202020204" pitchFamily="34" charset="0"/>
              </a:rPr>
              <a:t> </a:t>
            </a:r>
            <a:r>
              <a:rPr lang="en-US" sz="4800" b="1" dirty="0" smtClean="0">
                <a:latin typeface="Arial" panose="020B0604020202020204" pitchFamily="34" charset="0"/>
                <a:cs typeface="Arial" panose="020B0604020202020204" pitchFamily="34" charset="0"/>
              </a:rPr>
              <a:t>440-1 </a:t>
            </a:r>
            <a:r>
              <a:rPr lang="en-US" sz="4800" b="1" dirty="0">
                <a:latin typeface="Arial" panose="020B0604020202020204" pitchFamily="34" charset="0"/>
                <a:cs typeface="Arial" panose="020B0604020202020204" pitchFamily="34" charset="0"/>
              </a:rPr>
              <a:t>A.   EARNED INCOME</a:t>
            </a:r>
          </a:p>
          <a:p>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Earned </a:t>
            </a:r>
            <a:r>
              <a:rPr lang="en-US" sz="4800" dirty="0">
                <a:latin typeface="Arial" panose="020B0604020202020204" pitchFamily="34" charset="0"/>
                <a:cs typeface="Arial" panose="020B0604020202020204" pitchFamily="34" charset="0"/>
              </a:rPr>
              <a:t>income is money that an individual receives in return for working.  Earned income includes the following types of payments:  wages, salaries, tips, commissions, net self-employment income, and payments for services performed in a sheltered workshop or work activities center.</a:t>
            </a:r>
          </a:p>
          <a:p>
            <a:r>
              <a:rPr lang="en-US" sz="4800" dirty="0">
                <a:latin typeface="Arial" panose="020B0604020202020204" pitchFamily="34" charset="0"/>
                <a:cs typeface="Arial" panose="020B0604020202020204" pitchFamily="34" charset="0"/>
              </a:rPr>
              <a:t> </a:t>
            </a:r>
            <a:r>
              <a:rPr lang="en-US" sz="4800" b="1" dirty="0" smtClean="0">
                <a:latin typeface="Arial" panose="020B0604020202020204" pitchFamily="34" charset="0"/>
                <a:cs typeface="Arial" panose="020B0604020202020204" pitchFamily="34" charset="0"/>
              </a:rPr>
              <a:t>440-1 </a:t>
            </a:r>
            <a:r>
              <a:rPr lang="en-US" sz="4800" b="1" dirty="0">
                <a:latin typeface="Arial" panose="020B0604020202020204" pitchFamily="34" charset="0"/>
                <a:cs typeface="Arial" panose="020B0604020202020204" pitchFamily="34" charset="0"/>
              </a:rPr>
              <a:t>B.   UNEARNED INCOME</a:t>
            </a:r>
          </a:p>
          <a:p>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Unearned </a:t>
            </a:r>
            <a:r>
              <a:rPr lang="en-US" sz="4800" dirty="0">
                <a:latin typeface="Arial" panose="020B0604020202020204" pitchFamily="34" charset="0"/>
                <a:cs typeface="Arial" panose="020B0604020202020204" pitchFamily="34" charset="0"/>
              </a:rPr>
              <a:t>income is any income that is not earned.  Unearned income includes, but is not limited to, income from annuities, pensions or retirement payments, disability benefits, veteran's compensation and pensions, workers' compensation payments, Social Security payments, Black Lung benefits, Railroad Retirement, unemployment compensation, insurance payments, support and alimony, bingo winnings, gifts and prizes, inheritances, rents, dividends, royalties, interest, income from non-business income producing property, and countable assistance payments such as Temporary Assistance, SSI Supplemental Security Income and Bureau of Indian Affairs General Assistance.  </a:t>
            </a:r>
          </a:p>
          <a:p>
            <a:endParaRPr lang="en-US" dirty="0"/>
          </a:p>
        </p:txBody>
      </p:sp>
    </p:spTree>
    <p:extLst>
      <p:ext uri="{BB962C8B-B14F-4D97-AF65-F5344CB8AC3E}">
        <p14:creationId xmlns:p14="http://schemas.microsoft.com/office/powerpoint/2010/main" val="396359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55002" y="1473798"/>
            <a:ext cx="10123857" cy="4707415"/>
          </a:xfrm>
        </p:spPr>
        <p:txBody>
          <a:bodyPr/>
          <a:lstStyle/>
          <a:p>
            <a:endParaRPr lang="en-US" dirty="0" smtClean="0"/>
          </a:p>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81468788"/>
              </p:ext>
            </p:extLst>
          </p:nvPr>
        </p:nvGraphicFramePr>
        <p:xfrm>
          <a:off x="677334" y="3143874"/>
          <a:ext cx="8596312" cy="365760"/>
        </p:xfrm>
        <a:graphic>
          <a:graphicData uri="http://schemas.openxmlformats.org/drawingml/2006/table">
            <a:tbl>
              <a:tblPr/>
              <a:tblGrid>
                <a:gridCol w="8596312"/>
              </a:tblGrid>
              <a:tr h="0">
                <a:tc>
                  <a:txBody>
                    <a:bodyPr/>
                    <a:lstStyle/>
                    <a:p>
                      <a:r>
                        <a:rPr lang="en-US" dirty="0">
                          <a:effectLst/>
                        </a:rPr>
                        <a:t> </a:t>
                      </a:r>
                    </a:p>
                  </a:txBody>
                  <a:tcPr>
                    <a:lnL>
                      <a:noFill/>
                    </a:lnL>
                    <a:lnR>
                      <a:noFill/>
                    </a:lnR>
                    <a:lnT>
                      <a:noFill/>
                    </a:lnT>
                    <a:lnB>
                      <a:noFill/>
                    </a:lnB>
                  </a:tcPr>
                </a:tc>
              </a:tr>
            </a:tbl>
          </a:graphicData>
        </a:graphic>
      </p:graphicFrame>
      <p:sp>
        <p:nvSpPr>
          <p:cNvPr id="11" name="Rectangle 4"/>
          <p:cNvSpPr>
            <a:spLocks noChangeArrowheads="1"/>
          </p:cNvSpPr>
          <p:nvPr/>
        </p:nvSpPr>
        <p:spPr bwMode="auto">
          <a:xfrm>
            <a:off x="225912" y="1420255"/>
            <a:ext cx="10585524"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430-1        RESOURCES DEFINED</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Resources are any assets, including cash or any other real or personal property, that an individual (or the individual's spouse or alien sponsor, if any) owns and can convert to cash to be used for his or her support and maintenance.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Any cash or other property received from the sale, exchange, or other disposition of a resource retains the character of a resource.  Such resource conversions are not considered to produce income.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Resources may be either liquid or nonliquid.  This distinction is important for purposes of determining whether a resource may be excluded as non-business property essential for self-support, and whether the individual or couple whose resources exceed the resource limits might qualify for conditional benefit payments.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Liquid resources.  Liquid resources include cash and any other resource that can be converted to cash within 20 working days.  (Saturdays, Sundays, and federal holidays do not count as working days.)  Examples are cash, stocks, bonds, mutual funds, promissory notes, personal and real property contracts or mortgages, and financial accounts (including joint accounts).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Non-liquid resources.  Nonliquid resources are all resources that cannot be converted to cash within 20 working days.  Nonliquid resources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smtClean="0">
                <a:ln>
                  <a:noFill/>
                </a:ln>
                <a:solidFill>
                  <a:schemeClr val="tx1"/>
                </a:solidFill>
                <a:effectLst/>
                <a:latin typeface="Arial" panose="020B0604020202020204" pitchFamily="34" charset="0"/>
              </a:rPr>
              <a:t>Personal property such as vehicles, machinery, livestock, household goods, and personal effects.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0" u="none" strike="noStrike" cap="none" normalizeH="0" baseline="0" dirty="0" smtClean="0">
                <a:ln>
                  <a:noFill/>
                </a:ln>
                <a:solidFill>
                  <a:schemeClr val="tx1"/>
                </a:solidFill>
                <a:effectLst/>
                <a:latin typeface="Arial" panose="020B0604020202020204" pitchFamily="34" charset="0"/>
              </a:rPr>
              <a:t>Real Property such as land, buildings, or other objects that are attached permanently to the land.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Some kinds of resources may be either liquid or nonliquid depending on whether they can actually be converted to cash within 20 working days.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89912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MEDICAID TRUSTS</a:t>
            </a:r>
            <a:endParaRPr lang="en-US" dirty="0"/>
          </a:p>
        </p:txBody>
      </p:sp>
      <p:sp>
        <p:nvSpPr>
          <p:cNvPr id="3" name="Content Placeholder 2"/>
          <p:cNvSpPr>
            <a:spLocks noGrp="1"/>
          </p:cNvSpPr>
          <p:nvPr>
            <p:ph idx="1"/>
          </p:nvPr>
        </p:nvSpPr>
        <p:spPr>
          <a:xfrm>
            <a:off x="644663" y="1930400"/>
            <a:ext cx="8596668" cy="4718171"/>
          </a:xfrm>
        </p:spPr>
        <p:txBody>
          <a:bodyPr>
            <a:normAutofit/>
          </a:bodyPr>
          <a:lstStyle/>
          <a:p>
            <a:r>
              <a:rPr lang="en-US" sz="2400" dirty="0" smtClean="0">
                <a:latin typeface="Arial" panose="020B0604020202020204" pitchFamily="34" charset="0"/>
                <a:cs typeface="Arial" panose="020B0604020202020204" pitchFamily="34" charset="0"/>
              </a:rPr>
              <a:t>Qualifying Income Trust (known as a Miller trust)</a:t>
            </a:r>
          </a:p>
          <a:p>
            <a:r>
              <a:rPr lang="en-US" sz="2400" dirty="0" smtClean="0">
                <a:latin typeface="Arial" panose="020B0604020202020204" pitchFamily="34" charset="0"/>
                <a:cs typeface="Arial" panose="020B0604020202020204" pitchFamily="34" charset="0"/>
              </a:rPr>
              <a:t>Special Needs Trusts (First party and Third party)</a:t>
            </a:r>
          </a:p>
          <a:p>
            <a:r>
              <a:rPr lang="en-US" sz="2400" dirty="0" smtClean="0">
                <a:latin typeface="Arial" panose="020B0604020202020204" pitchFamily="34" charset="0"/>
                <a:cs typeface="Arial" panose="020B0604020202020204" pitchFamily="34" charset="0"/>
              </a:rPr>
              <a:t>Pooled Trusts</a:t>
            </a:r>
          </a:p>
          <a:p>
            <a:r>
              <a:rPr lang="en-US" sz="2400" dirty="0" smtClean="0">
                <a:latin typeface="Arial" panose="020B0604020202020204" pitchFamily="34" charset="0"/>
                <a:cs typeface="Arial" panose="020B0604020202020204" pitchFamily="34" charset="0"/>
              </a:rPr>
              <a:t>Irrevocable Medicaid Qualifying Trusts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4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INCOME TRUSTS</a:t>
            </a:r>
            <a:br>
              <a:rPr lang="en-US" dirty="0" smtClean="0"/>
            </a:br>
            <a:r>
              <a:rPr lang="en-US" dirty="0" smtClean="0"/>
              <a:t>MILLER TRUSTS	</a:t>
            </a:r>
            <a:endParaRPr lang="en-US" dirty="0"/>
          </a:p>
        </p:txBody>
      </p:sp>
      <p:sp>
        <p:nvSpPr>
          <p:cNvPr id="3" name="Content Placeholder 2"/>
          <p:cNvSpPr>
            <a:spLocks noGrp="1"/>
          </p:cNvSpPr>
          <p:nvPr>
            <p:ph idx="1"/>
          </p:nvPr>
        </p:nvSpPr>
        <p:spPr/>
        <p:txBody>
          <a:bodyPr/>
          <a:lstStyle/>
          <a:p>
            <a:r>
              <a:rPr lang="en-US" dirty="0" smtClean="0"/>
              <a:t>This is for income only and allows an otherwise eligible applicant (or recipient) to qualify for Medicaid even when they are over income for the program they need. </a:t>
            </a:r>
          </a:p>
          <a:p>
            <a:endParaRPr lang="en-US" dirty="0"/>
          </a:p>
          <a:p>
            <a:r>
              <a:rPr lang="en-US" dirty="0" smtClean="0"/>
              <a:t>Distributions from the trust are regulated.  </a:t>
            </a:r>
          </a:p>
          <a:p>
            <a:endParaRPr lang="en-US" dirty="0"/>
          </a:p>
          <a:p>
            <a:r>
              <a:rPr lang="en-US" dirty="0" smtClean="0"/>
              <a:t>Distributions are governed by the specific Medicaid program where the applicant lives and with whom. </a:t>
            </a:r>
          </a:p>
          <a:p>
            <a:endParaRPr lang="en-US" dirty="0"/>
          </a:p>
          <a:p>
            <a:r>
              <a:rPr lang="en-US" dirty="0" smtClean="0"/>
              <a:t>Any balance in the trust upon the death of the recipient go to the Medicaid Department. </a:t>
            </a:r>
            <a:endParaRPr lang="en-US" dirty="0"/>
          </a:p>
        </p:txBody>
      </p:sp>
    </p:spTree>
    <p:extLst>
      <p:ext uri="{BB962C8B-B14F-4D97-AF65-F5344CB8AC3E}">
        <p14:creationId xmlns:p14="http://schemas.microsoft.com/office/powerpoint/2010/main" val="122871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NEEDS TRUSTS</a:t>
            </a:r>
            <a:br>
              <a:rPr lang="en-US" dirty="0" smtClean="0"/>
            </a:br>
            <a:r>
              <a:rPr lang="en-US" dirty="0" smtClean="0"/>
              <a:t>First party and Third party</a:t>
            </a:r>
            <a:endParaRPr lang="en-US" dirty="0"/>
          </a:p>
        </p:txBody>
      </p:sp>
      <p:sp>
        <p:nvSpPr>
          <p:cNvPr id="3" name="Content Placeholder 2"/>
          <p:cNvSpPr>
            <a:spLocks noGrp="1"/>
          </p:cNvSpPr>
          <p:nvPr>
            <p:ph idx="1"/>
          </p:nvPr>
        </p:nvSpPr>
        <p:spPr/>
        <p:txBody>
          <a:bodyPr/>
          <a:lstStyle/>
          <a:p>
            <a:r>
              <a:rPr lang="en-US" dirty="0" smtClean="0"/>
              <a:t>First Party = An irrevocable trust for the income and assets of a disabled individual, under the age of 65.  Assets in the trust at death of the beneficiary go to the State Medicaid Office. (the payback clause).  The assets in the trust are exempt and so long as payments are not made directly to the beneficiary, distributions are not counted as income. </a:t>
            </a:r>
          </a:p>
          <a:p>
            <a:r>
              <a:rPr lang="en-US" dirty="0" smtClean="0"/>
              <a:t>Third Party =  An irrevocable trust using the income and assets of a someone other than the disabled individual.  There is no payback clause and the beneficiary may be any age.  These can be created as an intervivos trust (during the life of the person who creates the trust (the settlor) or can be created by a Last Will and Testament. (a testamentary trust).   Proper distributions are not income to the beneficiary and the assets of the trust are </a:t>
            </a:r>
            <a:r>
              <a:rPr lang="en-US" smtClean="0"/>
              <a:t>exempt resources. </a:t>
            </a:r>
            <a:endParaRPr lang="en-US" dirty="0"/>
          </a:p>
        </p:txBody>
      </p:sp>
    </p:spTree>
    <p:extLst>
      <p:ext uri="{BB962C8B-B14F-4D97-AF65-F5344CB8AC3E}">
        <p14:creationId xmlns:p14="http://schemas.microsoft.com/office/powerpoint/2010/main" val="3832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Pooled Trust: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 trust where many people combine funds and a non-profit organization manages them and distributes funds to the beneficiaries or for their benefit.  This trust may be used for people over the age of 64.  The income and assets in the trust are exempt.  Payments made directly to the beneficiary is income. </a:t>
            </a:r>
          </a:p>
          <a:p>
            <a:pPr marL="0" indent="0">
              <a:buNone/>
            </a:pPr>
            <a:endParaRPr lang="en-US" dirty="0"/>
          </a:p>
          <a:p>
            <a:pPr marL="0" indent="0">
              <a:buNone/>
            </a:pPr>
            <a:r>
              <a:rPr lang="en-US" dirty="0" smtClean="0"/>
              <a:t>Organizations with Pooled Trusts</a:t>
            </a:r>
          </a:p>
          <a:p>
            <a:pPr>
              <a:buFontTx/>
              <a:buChar char="•"/>
            </a:pPr>
            <a:r>
              <a:rPr lang="en-US" dirty="0" smtClean="0"/>
              <a:t>Office of Public Advocacy</a:t>
            </a:r>
          </a:p>
          <a:p>
            <a:pPr>
              <a:buFontTx/>
              <a:buChar char="•"/>
            </a:pPr>
            <a:endParaRPr lang="en-US" dirty="0" smtClean="0"/>
          </a:p>
          <a:p>
            <a:pPr>
              <a:buFontTx/>
              <a:buChar char="•"/>
            </a:pPr>
            <a:r>
              <a:rPr lang="en-US" dirty="0" smtClean="0"/>
              <a:t>ARC of Anchorage</a:t>
            </a:r>
          </a:p>
          <a:p>
            <a:pPr>
              <a:buFontTx/>
              <a:buChar char="•"/>
            </a:pPr>
            <a:endParaRPr lang="en-US" dirty="0" smtClean="0"/>
          </a:p>
          <a:p>
            <a:pPr>
              <a:buFontTx/>
              <a:buChar char="•"/>
            </a:pPr>
            <a:r>
              <a:rPr lang="en-US" dirty="0" smtClean="0"/>
              <a:t>Agencies outside of Alaska</a:t>
            </a:r>
          </a:p>
          <a:p>
            <a:pPr marL="0" indent="0">
              <a:buNone/>
            </a:pPr>
            <a:r>
              <a:rPr lang="en-US" dirty="0" smtClean="0"/>
              <a:t>	Secured Futures</a:t>
            </a:r>
          </a:p>
          <a:p>
            <a:pPr>
              <a:buFontTx/>
              <a:buChar char="•"/>
            </a:pPr>
            <a:endParaRPr lang="en-US" dirty="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val="318171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Qualifying trust</a:t>
            </a:r>
            <a:endParaRPr lang="en-US" dirty="0"/>
          </a:p>
        </p:txBody>
      </p:sp>
      <p:sp>
        <p:nvSpPr>
          <p:cNvPr id="3" name="Content Placeholder 2"/>
          <p:cNvSpPr>
            <a:spLocks noGrp="1"/>
          </p:cNvSpPr>
          <p:nvPr>
            <p:ph idx="1"/>
          </p:nvPr>
        </p:nvSpPr>
        <p:spPr/>
        <p:txBody>
          <a:bodyPr/>
          <a:lstStyle/>
          <a:p>
            <a:r>
              <a:rPr lang="en-US" dirty="0" smtClean="0"/>
              <a:t>An irrevocable trust can be established with appropriate distribution language and other acceptable provisions that will qualify as an exempt asset for Medicaid purposes provided it is established and funded 5 years prior to applying for Medicaid.  There is no payback provision. </a:t>
            </a:r>
            <a:endParaRPr lang="en-US" dirty="0"/>
          </a:p>
        </p:txBody>
      </p:sp>
    </p:spTree>
    <p:extLst>
      <p:ext uri="{BB962C8B-B14F-4D97-AF65-F5344CB8AC3E}">
        <p14:creationId xmlns:p14="http://schemas.microsoft.com/office/powerpoint/2010/main" val="41754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ABLE ACCOUNTS</a:t>
            </a:r>
            <a:endParaRPr lang="en-US" dirty="0"/>
          </a:p>
        </p:txBody>
      </p:sp>
      <p:sp>
        <p:nvSpPr>
          <p:cNvPr id="3" name="Content Placeholder 2"/>
          <p:cNvSpPr>
            <a:spLocks noGrp="1"/>
          </p:cNvSpPr>
          <p:nvPr>
            <p:ph idx="1"/>
          </p:nvPr>
        </p:nvSpPr>
        <p:spPr/>
        <p:txBody>
          <a:bodyPr>
            <a:normAutofit lnSpcReduction="10000"/>
          </a:bodyPr>
          <a:lstStyle/>
          <a:p>
            <a:r>
              <a:rPr lang="en-US" dirty="0" smtClean="0"/>
              <a:t>An ABLE account is a tax-advantage account established for the benefit of the disabled individual who is the owner of the account (the beneficiary.) </a:t>
            </a:r>
          </a:p>
          <a:p>
            <a:r>
              <a:rPr lang="en-US" dirty="0" smtClean="0"/>
              <a:t>Distributions from the account for “Qualifying Disability Expenses” (QDE) are not income to the </a:t>
            </a:r>
            <a:r>
              <a:rPr lang="en-US" dirty="0"/>
              <a:t>beneficiary. </a:t>
            </a:r>
            <a:r>
              <a:rPr lang="en-US" dirty="0" smtClean="0"/>
              <a:t>Examples of QDE are education</a:t>
            </a:r>
            <a:r>
              <a:rPr lang="en-US" dirty="0"/>
              <a:t>, housing, transportation, employment support, assistive technology, health and </a:t>
            </a:r>
            <a:r>
              <a:rPr lang="en-US" dirty="0" smtClean="0"/>
              <a:t>wellness. </a:t>
            </a:r>
          </a:p>
          <a:p>
            <a:r>
              <a:rPr lang="en-US" dirty="0" smtClean="0"/>
              <a:t>All public assistance programs (Medicaid and SSI) recognize the ABLE account as an exempt resource. </a:t>
            </a:r>
          </a:p>
          <a:p>
            <a:r>
              <a:rPr lang="en-US" dirty="0" smtClean="0"/>
              <a:t>An ABLE owner must be disabled or blind by a condition(s) that began prior to the age of 26. </a:t>
            </a:r>
            <a:endParaRPr lang="en-US" dirty="0"/>
          </a:p>
          <a:p>
            <a:r>
              <a:rPr lang="en-US" dirty="0" smtClean="0"/>
              <a:t>Retained distributions for housing costs (a distribution intended to pay for housing that is not used in the month it is withdrawn) will be counted as a countable resource in the following month. </a:t>
            </a:r>
            <a:endParaRPr lang="en-US" dirty="0"/>
          </a:p>
        </p:txBody>
      </p:sp>
    </p:spTree>
    <p:extLst>
      <p:ext uri="{BB962C8B-B14F-4D97-AF65-F5344CB8AC3E}">
        <p14:creationId xmlns:p14="http://schemas.microsoft.com/office/powerpoint/2010/main" val="23846069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133</TotalTime>
  <Words>616</Words>
  <Application>Microsoft Macintosh PowerPoint</Application>
  <PresentationFormat>Custom</PresentationFormat>
  <Paragraphs>89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Medicaid Planning Strategies using Trusts and Special Accounts</vt:lpstr>
      <vt:lpstr>INCOME</vt:lpstr>
      <vt:lpstr>RESOURCES</vt:lpstr>
      <vt:lpstr>COMMON MEDICAID TRUSTS</vt:lpstr>
      <vt:lpstr>QUALIFYING INCOME TRUSTS MILLER TRUSTS </vt:lpstr>
      <vt:lpstr>SPECIAL NEEDS TRUSTS First party and Third party</vt:lpstr>
      <vt:lpstr>Pooled Trust:</vt:lpstr>
      <vt:lpstr>Medicaid Qualifying trust</vt:lpstr>
      <vt:lpstr>ABLE ACCOUNTS</vt:lpstr>
      <vt:lpstr>ABLE ACCOUNTS</vt:lpstr>
      <vt:lpstr>Allowable Accounts</vt:lpstr>
      <vt:lpstr>Medicaid Review Form  * Yearly review * Submit by 5th of month * Include all documentation * Verification of submission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QUALIFYING TRUSTS</dc:title>
  <dc:creator>Patrice Icardi</dc:creator>
  <cp:lastModifiedBy>Juan San Miguel</cp:lastModifiedBy>
  <cp:revision>15</cp:revision>
  <dcterms:created xsi:type="dcterms:W3CDTF">2018-11-05T17:54:45Z</dcterms:created>
  <dcterms:modified xsi:type="dcterms:W3CDTF">2018-11-05T21:18:38Z</dcterms:modified>
</cp:coreProperties>
</file>