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4"/>
  </p:notesMasterIdLst>
  <p:handoutMasterIdLst>
    <p:handoutMasterId r:id="rId15"/>
  </p:handoutMasterIdLst>
  <p:sldIdLst>
    <p:sldId id="263" r:id="rId2"/>
    <p:sldId id="333" r:id="rId3"/>
    <p:sldId id="342" r:id="rId4"/>
    <p:sldId id="322" r:id="rId5"/>
    <p:sldId id="358" r:id="rId6"/>
    <p:sldId id="359" r:id="rId7"/>
    <p:sldId id="340" r:id="rId8"/>
    <p:sldId id="343" r:id="rId9"/>
    <p:sldId id="361" r:id="rId10"/>
    <p:sldId id="362" r:id="rId11"/>
    <p:sldId id="363" r:id="rId12"/>
    <p:sldId id="30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3194" autoAdjust="0"/>
  </p:normalViewPr>
  <p:slideViewPr>
    <p:cSldViewPr>
      <p:cViewPr varScale="1">
        <p:scale>
          <a:sx n="70" d="100"/>
          <a:sy n="70" d="100"/>
        </p:scale>
        <p:origin x="-1476" y="-96"/>
      </p:cViewPr>
      <p:guideLst>
        <p:guide orient="horz" pos="2160"/>
        <p:guide pos="2880"/>
      </p:guideLst>
    </p:cSldViewPr>
  </p:slideViewPr>
  <p:outlineViewPr>
    <p:cViewPr>
      <p:scale>
        <a:sx n="33" d="100"/>
        <a:sy n="33" d="100"/>
      </p:scale>
      <p:origin x="0" y="-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67" cy="464503"/>
          </a:xfrm>
          <a:prstGeom prst="rect">
            <a:avLst/>
          </a:prstGeom>
        </p:spPr>
        <p:txBody>
          <a:bodyPr vert="horz" lIns="91107" tIns="45553" rIns="91107" bIns="45553" rtlCol="0"/>
          <a:lstStyle>
            <a:lvl1pPr algn="l">
              <a:defRPr sz="1200"/>
            </a:lvl1pPr>
          </a:lstStyle>
          <a:p>
            <a:endParaRPr lang="en-US"/>
          </a:p>
        </p:txBody>
      </p:sp>
      <p:sp>
        <p:nvSpPr>
          <p:cNvPr id="3" name="Date Placeholder 2"/>
          <p:cNvSpPr>
            <a:spLocks noGrp="1"/>
          </p:cNvSpPr>
          <p:nvPr>
            <p:ph type="dt" sz="quarter" idx="1"/>
          </p:nvPr>
        </p:nvSpPr>
        <p:spPr>
          <a:xfrm>
            <a:off x="3971456" y="1"/>
            <a:ext cx="3037366" cy="464503"/>
          </a:xfrm>
          <a:prstGeom prst="rect">
            <a:avLst/>
          </a:prstGeom>
        </p:spPr>
        <p:txBody>
          <a:bodyPr vert="horz" lIns="91107" tIns="45553" rIns="91107" bIns="45553" rtlCol="0"/>
          <a:lstStyle>
            <a:lvl1pPr algn="r">
              <a:defRPr sz="1200"/>
            </a:lvl1pPr>
          </a:lstStyle>
          <a:p>
            <a:fld id="{6B389C06-82AD-44E5-8734-96A3B5E9FEF6}" type="datetimeFigureOut">
              <a:rPr lang="en-US" smtClean="0"/>
              <a:t>10/31/2018</a:t>
            </a:fld>
            <a:endParaRPr lang="en-US"/>
          </a:p>
        </p:txBody>
      </p:sp>
      <p:sp>
        <p:nvSpPr>
          <p:cNvPr id="4" name="Footer Placeholder 3"/>
          <p:cNvSpPr>
            <a:spLocks noGrp="1"/>
          </p:cNvSpPr>
          <p:nvPr>
            <p:ph type="ftr" sz="quarter" idx="2"/>
          </p:nvPr>
        </p:nvSpPr>
        <p:spPr>
          <a:xfrm>
            <a:off x="0" y="8830312"/>
            <a:ext cx="3037367" cy="464503"/>
          </a:xfrm>
          <a:prstGeom prst="rect">
            <a:avLst/>
          </a:prstGeom>
        </p:spPr>
        <p:txBody>
          <a:bodyPr vert="horz" lIns="91107" tIns="45553" rIns="91107" bIns="45553"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30312"/>
            <a:ext cx="3037366" cy="464503"/>
          </a:xfrm>
          <a:prstGeom prst="rect">
            <a:avLst/>
          </a:prstGeom>
        </p:spPr>
        <p:txBody>
          <a:bodyPr vert="horz" lIns="91107" tIns="45553" rIns="91107" bIns="45553" rtlCol="0" anchor="b"/>
          <a:lstStyle>
            <a:lvl1pPr algn="r">
              <a:defRPr sz="1200"/>
            </a:lvl1pPr>
          </a:lstStyle>
          <a:p>
            <a:fld id="{FAB88A98-589C-4CAC-A911-4B478546BB17}" type="slidenum">
              <a:rPr lang="en-US" smtClean="0"/>
              <a:t>‹#›</a:t>
            </a:fld>
            <a:endParaRPr lang="en-US"/>
          </a:p>
        </p:txBody>
      </p:sp>
    </p:spTree>
    <p:extLst>
      <p:ext uri="{BB962C8B-B14F-4D97-AF65-F5344CB8AC3E}">
        <p14:creationId xmlns:p14="http://schemas.microsoft.com/office/powerpoint/2010/main" val="359761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6" tIns="46578" rIns="93156" bIns="46578"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56" tIns="46578" rIns="93156" bIns="46578" rtlCol="0"/>
          <a:lstStyle>
            <a:lvl1pPr algn="r">
              <a:defRPr sz="1200"/>
            </a:lvl1pPr>
          </a:lstStyle>
          <a:p>
            <a:fld id="{36522CF2-5830-42FF-847C-3F27B50AF5AF}" type="datetimeFigureOut">
              <a:rPr lang="en-US" smtClean="0"/>
              <a:pPr/>
              <a:t>10/31/2018</a:t>
            </a:fld>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56" tIns="46578" rIns="93156" bIns="4657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56" tIns="46578" rIns="93156" bIns="465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6" tIns="46578" rIns="93156" bIns="4657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6" tIns="46578" rIns="93156" bIns="46578" rtlCol="0" anchor="b"/>
          <a:lstStyle>
            <a:lvl1pPr algn="r">
              <a:defRPr sz="1200"/>
            </a:lvl1pPr>
          </a:lstStyle>
          <a:p>
            <a:fld id="{99206D59-CDD8-4771-8C07-56C3134C95EA}" type="slidenum">
              <a:rPr lang="en-US" smtClean="0"/>
              <a:pPr/>
              <a:t>‹#›</a:t>
            </a:fld>
            <a:endParaRPr lang="en-US"/>
          </a:p>
        </p:txBody>
      </p:sp>
    </p:spTree>
    <p:extLst>
      <p:ext uri="{BB962C8B-B14F-4D97-AF65-F5344CB8AC3E}">
        <p14:creationId xmlns:p14="http://schemas.microsoft.com/office/powerpoint/2010/main" val="399600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06D59-CDD8-4771-8C07-56C3134C95EA}" type="slidenum">
              <a:rPr lang="en-US" smtClean="0"/>
              <a:pPr/>
              <a:t>1</a:t>
            </a:fld>
            <a:endParaRPr lang="en-US"/>
          </a:p>
        </p:txBody>
      </p:sp>
    </p:spTree>
    <p:extLst>
      <p:ext uri="{BB962C8B-B14F-4D97-AF65-F5344CB8AC3E}">
        <p14:creationId xmlns:p14="http://schemas.microsoft.com/office/powerpoint/2010/main" val="279428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06D59-CDD8-4771-8C07-56C3134C95EA}" type="slidenum">
              <a:rPr lang="en-US" smtClean="0"/>
              <a:pPr/>
              <a:t>12</a:t>
            </a:fld>
            <a:endParaRPr lang="en-US"/>
          </a:p>
        </p:txBody>
      </p:sp>
    </p:spTree>
    <p:extLst>
      <p:ext uri="{BB962C8B-B14F-4D97-AF65-F5344CB8AC3E}">
        <p14:creationId xmlns:p14="http://schemas.microsoft.com/office/powerpoint/2010/main" val="104861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9206D59-CDD8-4771-8C07-56C3134C95EA}" type="slidenum">
              <a:rPr lang="en-US" smtClean="0"/>
              <a:pPr/>
              <a:t>2</a:t>
            </a:fld>
            <a:endParaRPr lang="en-US"/>
          </a:p>
        </p:txBody>
      </p:sp>
    </p:spTree>
    <p:extLst>
      <p:ext uri="{BB962C8B-B14F-4D97-AF65-F5344CB8AC3E}">
        <p14:creationId xmlns:p14="http://schemas.microsoft.com/office/powerpoint/2010/main" val="73061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06D59-CDD8-4771-8C07-56C3134C95EA}" type="slidenum">
              <a:rPr lang="en-US" smtClean="0"/>
              <a:pPr/>
              <a:t>3</a:t>
            </a:fld>
            <a:endParaRPr lang="en-US"/>
          </a:p>
        </p:txBody>
      </p:sp>
    </p:spTree>
    <p:extLst>
      <p:ext uri="{BB962C8B-B14F-4D97-AF65-F5344CB8AC3E}">
        <p14:creationId xmlns:p14="http://schemas.microsoft.com/office/powerpoint/2010/main" val="169648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Hi my name is Amanda. </a:t>
            </a:r>
          </a:p>
          <a:p>
            <a:r>
              <a:rPr lang="en-US" sz="1200" kern="1200" dirty="0" smtClean="0">
                <a:solidFill>
                  <a:schemeClr val="tx1"/>
                </a:solidFill>
                <a:effectLst/>
                <a:latin typeface="+mn-lt"/>
                <a:ea typeface="+mn-ea"/>
                <a:cs typeface="+mn-cs"/>
              </a:rPr>
              <a:t>I live with Sandy. Sandy takes Care of me.</a:t>
            </a:r>
          </a:p>
          <a:p>
            <a:r>
              <a:rPr lang="en-US" sz="1200" kern="1200" dirty="0" smtClean="0">
                <a:solidFill>
                  <a:schemeClr val="tx1"/>
                </a:solidFill>
                <a:effectLst/>
                <a:latin typeface="+mn-lt"/>
                <a:ea typeface="+mn-ea"/>
                <a:cs typeface="+mn-cs"/>
              </a:rPr>
              <a:t>I live with her and her two kids </a:t>
            </a:r>
            <a:r>
              <a:rPr lang="en-US" sz="1200" kern="1200" dirty="0" err="1" smtClean="0">
                <a:solidFill>
                  <a:schemeClr val="tx1"/>
                </a:solidFill>
                <a:effectLst/>
                <a:latin typeface="+mn-lt"/>
                <a:ea typeface="+mn-ea"/>
                <a:cs typeface="+mn-cs"/>
              </a:rPr>
              <a:t>Malya</a:t>
            </a:r>
            <a:r>
              <a:rPr lang="en-US" sz="1200" kern="1200" dirty="0" smtClean="0">
                <a:solidFill>
                  <a:schemeClr val="tx1"/>
                </a:solidFill>
                <a:effectLst/>
                <a:latin typeface="+mn-lt"/>
                <a:ea typeface="+mn-ea"/>
                <a:cs typeface="+mn-cs"/>
              </a:rPr>
              <a:t> and Craig, Eddie her husband and his kid </a:t>
            </a:r>
            <a:r>
              <a:rPr lang="en-US" sz="1200" kern="1200" dirty="0" err="1" smtClean="0">
                <a:solidFill>
                  <a:schemeClr val="tx1"/>
                </a:solidFill>
                <a:effectLst/>
                <a:latin typeface="+mn-lt"/>
                <a:ea typeface="+mn-ea"/>
                <a:cs typeface="+mn-cs"/>
              </a:rPr>
              <a:t>Adea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Sandy is 1 of my supporters.  </a:t>
            </a:r>
          </a:p>
          <a:p>
            <a:r>
              <a:rPr lang="en-US" sz="1200" kern="1200" dirty="0" smtClean="0">
                <a:solidFill>
                  <a:schemeClr val="tx1"/>
                </a:solidFill>
                <a:effectLst/>
                <a:latin typeface="+mn-lt"/>
                <a:ea typeface="+mn-ea"/>
                <a:cs typeface="+mn-cs"/>
              </a:rPr>
              <a:t>Sandy has also helped me be in her family.  </a:t>
            </a:r>
          </a:p>
          <a:p>
            <a:r>
              <a:rPr lang="en-US" sz="1200" kern="1200" dirty="0" smtClean="0">
                <a:solidFill>
                  <a:schemeClr val="tx1"/>
                </a:solidFill>
                <a:effectLst/>
                <a:latin typeface="+mn-lt"/>
                <a:ea typeface="+mn-ea"/>
                <a:cs typeface="+mn-cs"/>
              </a:rPr>
              <a:t>This past November, I was a Bridesmaid in her wedding. </a:t>
            </a:r>
          </a:p>
          <a:p>
            <a:r>
              <a:rPr lang="en-US" sz="1200" kern="1200" dirty="0" smtClean="0">
                <a:solidFill>
                  <a:schemeClr val="tx1"/>
                </a:solidFill>
                <a:effectLst/>
                <a:latin typeface="+mn-lt"/>
                <a:ea typeface="+mn-ea"/>
                <a:cs typeface="+mn-cs"/>
              </a:rPr>
              <a:t>I love Sandy because she has </a:t>
            </a:r>
            <a:r>
              <a:rPr lang="en-US" sz="1200" kern="1200" dirty="0" err="1" smtClean="0">
                <a:solidFill>
                  <a:schemeClr val="tx1"/>
                </a:solidFill>
                <a:effectLst/>
                <a:latin typeface="+mn-lt"/>
                <a:ea typeface="+mn-ea"/>
                <a:cs typeface="+mn-cs"/>
              </a:rPr>
              <a:t>teached</a:t>
            </a:r>
            <a:r>
              <a:rPr lang="en-US" sz="1200" kern="1200" dirty="0" smtClean="0">
                <a:solidFill>
                  <a:schemeClr val="tx1"/>
                </a:solidFill>
                <a:effectLst/>
                <a:latin typeface="+mn-lt"/>
                <a:ea typeface="+mn-ea"/>
                <a:cs typeface="+mn-cs"/>
              </a:rPr>
              <a:t> me skills to be honest with my feelings and choices.</a:t>
            </a:r>
          </a:p>
          <a:p>
            <a:r>
              <a:rPr lang="en-US" sz="1200" kern="1200" dirty="0" smtClean="0">
                <a:solidFill>
                  <a:schemeClr val="tx1"/>
                </a:solidFill>
                <a:effectLst/>
                <a:latin typeface="+mn-lt"/>
                <a:ea typeface="+mn-ea"/>
                <a:cs typeface="+mn-cs"/>
              </a:rPr>
              <a:t>I love our Family vacations and our time together. I really can't picture my life without my home girl.</a:t>
            </a:r>
          </a:p>
          <a:p>
            <a:r>
              <a:rPr lang="en-US" sz="1200" kern="1200" dirty="0" smtClean="0">
                <a:solidFill>
                  <a:schemeClr val="tx1"/>
                </a:solidFill>
                <a:effectLst/>
                <a:latin typeface="+mn-lt"/>
                <a:ea typeface="+mn-ea"/>
                <a:cs typeface="+mn-cs"/>
              </a:rPr>
              <a:t>On my Support team for SDM, I have Maggy, Sandy, Diane, and my mother.  I think supportive decision making helps me because I regularly look to Maggy and Sandy for Support and if I am with Diane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will speak to her.   I speak to my mom if I need to too as well.</a:t>
            </a:r>
          </a:p>
          <a:p>
            <a:r>
              <a:rPr lang="en-US" sz="1200" kern="1200" dirty="0" smtClean="0">
                <a:solidFill>
                  <a:schemeClr val="tx1"/>
                </a:solidFill>
                <a:effectLst/>
                <a:latin typeface="+mn-lt"/>
                <a:ea typeface="+mn-ea"/>
                <a:cs typeface="+mn-cs"/>
              </a:rPr>
              <a:t>Supportive Decision making has helped me show that my decision is important.</a:t>
            </a:r>
          </a:p>
        </p:txBody>
      </p:sp>
      <p:sp>
        <p:nvSpPr>
          <p:cNvPr id="4" name="Slide Number Placeholder 3"/>
          <p:cNvSpPr>
            <a:spLocks noGrp="1"/>
          </p:cNvSpPr>
          <p:nvPr>
            <p:ph type="sldNum" sz="quarter" idx="10"/>
          </p:nvPr>
        </p:nvSpPr>
        <p:spPr/>
        <p:txBody>
          <a:bodyPr/>
          <a:lstStyle/>
          <a:p>
            <a:fld id="{99206D59-CDD8-4771-8C07-56C3134C95EA}" type="slidenum">
              <a:rPr lang="en-US" smtClean="0"/>
              <a:pPr/>
              <a:t>4</a:t>
            </a:fld>
            <a:endParaRPr lang="en-US"/>
          </a:p>
        </p:txBody>
      </p:sp>
    </p:spTree>
    <p:extLst>
      <p:ext uri="{BB962C8B-B14F-4D97-AF65-F5344CB8AC3E}">
        <p14:creationId xmlns:p14="http://schemas.microsoft.com/office/powerpoint/2010/main" val="160018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06D59-CDD8-4771-8C07-56C3134C95EA}" type="slidenum">
              <a:rPr lang="en-US" smtClean="0"/>
              <a:pPr/>
              <a:t>7</a:t>
            </a:fld>
            <a:endParaRPr lang="en-US"/>
          </a:p>
        </p:txBody>
      </p:sp>
    </p:spTree>
    <p:extLst>
      <p:ext uri="{BB962C8B-B14F-4D97-AF65-F5344CB8AC3E}">
        <p14:creationId xmlns:p14="http://schemas.microsoft.com/office/powerpoint/2010/main" val="111720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06D59-CDD8-4771-8C07-56C3134C95EA}" type="slidenum">
              <a:rPr lang="en-US" smtClean="0"/>
              <a:pPr/>
              <a:t>8</a:t>
            </a:fld>
            <a:endParaRPr lang="en-US"/>
          </a:p>
        </p:txBody>
      </p:sp>
    </p:spTree>
    <p:extLst>
      <p:ext uri="{BB962C8B-B14F-4D97-AF65-F5344CB8AC3E}">
        <p14:creationId xmlns:p14="http://schemas.microsoft.com/office/powerpoint/2010/main" val="114219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FFF5C-2A30-43FB-AC63-96CC130875D5}" type="slidenum">
              <a:rPr lang="en-US" smtClean="0"/>
              <a:t>9</a:t>
            </a:fld>
            <a:endParaRPr lang="en-US"/>
          </a:p>
        </p:txBody>
      </p:sp>
    </p:spTree>
    <p:extLst>
      <p:ext uri="{BB962C8B-B14F-4D97-AF65-F5344CB8AC3E}">
        <p14:creationId xmlns:p14="http://schemas.microsoft.com/office/powerpoint/2010/main" val="425833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2"/>
                </a:solidFill>
                <a:cs typeface="Calibri"/>
              </a:rPr>
              <a:t>Feedback from decision supporters:</a:t>
            </a:r>
          </a:p>
          <a:p>
            <a:pPr lvl="0"/>
            <a:r>
              <a:rPr lang="en-US" b="1" dirty="0" smtClean="0">
                <a:solidFill>
                  <a:schemeClr val="tx2"/>
                </a:solidFill>
                <a:cs typeface="Calibri"/>
              </a:rPr>
              <a:t>Confidence</a:t>
            </a:r>
            <a:r>
              <a:rPr lang="en-US" dirty="0" smtClean="0">
                <a:solidFill>
                  <a:schemeClr val="tx2"/>
                </a:solidFill>
                <a:cs typeface="Calibri"/>
              </a:rPr>
              <a:t>: </a:t>
            </a:r>
            <a:r>
              <a:rPr lang="en-US" dirty="0" smtClean="0">
                <a:cs typeface="Calibri"/>
              </a:rPr>
              <a:t>“She is more confident in herself. She knows more what she wants. When I first met her she was sad due to past life experiences, and not motivated to do things she does now. SDM has helped motivate her. As things go on she is more confident that she is becoming more independent; she is more comfortable in herself. I see her blossoming.”</a:t>
            </a:r>
          </a:p>
          <a:p>
            <a:pPr lvl="0"/>
            <a:r>
              <a:rPr lang="en-US" b="1" dirty="0" smtClean="0">
                <a:solidFill>
                  <a:schemeClr val="tx2"/>
                </a:solidFill>
                <a:cs typeface="Calibri"/>
              </a:rPr>
              <a:t>Esteem</a:t>
            </a:r>
            <a:r>
              <a:rPr lang="en-US" dirty="0" smtClean="0">
                <a:solidFill>
                  <a:schemeClr val="tx2"/>
                </a:solidFill>
                <a:cs typeface="Calibri"/>
              </a:rPr>
              <a:t>: </a:t>
            </a:r>
            <a:r>
              <a:rPr lang="en-US" dirty="0" smtClean="0">
                <a:cs typeface="Calibri"/>
              </a:rPr>
              <a:t>“She’s happier, she has more self-esteem. People listen to her; before she was told what to do.”</a:t>
            </a:r>
          </a:p>
          <a:p>
            <a:pPr lvl="0"/>
            <a:r>
              <a:rPr lang="en-US" b="1" dirty="0" smtClean="0">
                <a:solidFill>
                  <a:schemeClr val="tx2"/>
                </a:solidFill>
                <a:cs typeface="Calibri"/>
              </a:rPr>
              <a:t>Responsibility</a:t>
            </a:r>
            <a:r>
              <a:rPr lang="en-US" dirty="0" smtClean="0">
                <a:solidFill>
                  <a:schemeClr val="tx2"/>
                </a:solidFill>
                <a:cs typeface="Calibri"/>
              </a:rPr>
              <a:t>: </a:t>
            </a:r>
            <a:r>
              <a:rPr lang="en-US" dirty="0" smtClean="0">
                <a:cs typeface="Calibri"/>
              </a:rPr>
              <a:t>“He’s learned all about his medication. He has a lot -- from fish oil to melatonin to anti-anxiety, thyroid, and mood stabilization. I used to do it. He is now taking a more active role with his doctors and psychiatrist.”</a:t>
            </a:r>
          </a:p>
        </p:txBody>
      </p:sp>
      <p:sp>
        <p:nvSpPr>
          <p:cNvPr id="4" name="Slide Number Placeholder 3"/>
          <p:cNvSpPr>
            <a:spLocks noGrp="1"/>
          </p:cNvSpPr>
          <p:nvPr>
            <p:ph type="sldNum" sz="quarter" idx="10"/>
          </p:nvPr>
        </p:nvSpPr>
        <p:spPr/>
        <p:txBody>
          <a:bodyPr/>
          <a:lstStyle/>
          <a:p>
            <a:fld id="{DB8FFF5C-2A30-43FB-AC63-96CC130875D5}" type="slidenum">
              <a:rPr lang="en-US" smtClean="0"/>
              <a:t>10</a:t>
            </a:fld>
            <a:endParaRPr lang="en-US"/>
          </a:p>
        </p:txBody>
      </p:sp>
    </p:spTree>
    <p:extLst>
      <p:ext uri="{BB962C8B-B14F-4D97-AF65-F5344CB8AC3E}">
        <p14:creationId xmlns:p14="http://schemas.microsoft.com/office/powerpoint/2010/main" val="121805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FFF5C-2A30-43FB-AC63-96CC130875D5}" type="slidenum">
              <a:rPr lang="en-US" smtClean="0"/>
              <a:t>11</a:t>
            </a:fld>
            <a:endParaRPr lang="en-US"/>
          </a:p>
        </p:txBody>
      </p:sp>
    </p:spTree>
    <p:extLst>
      <p:ext uri="{BB962C8B-B14F-4D97-AF65-F5344CB8AC3E}">
        <p14:creationId xmlns:p14="http://schemas.microsoft.com/office/powerpoint/2010/main" val="233039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898CD7-BB95-46FE-BCDF-170708D37129}"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NDRN Annaul Meeting June 2016</a:t>
            </a:r>
            <a:endParaRPr lang="en-US"/>
          </a:p>
        </p:txBody>
      </p:sp>
      <p:sp>
        <p:nvSpPr>
          <p:cNvPr id="6" name="Slide Number Placeholder 5"/>
          <p:cNvSpPr>
            <a:spLocks noGrp="1"/>
          </p:cNvSpPr>
          <p:nvPr>
            <p:ph type="sldNum" sz="quarter" idx="12"/>
          </p:nvPr>
        </p:nvSpPr>
        <p:spPr/>
        <p:txBody>
          <a:bodyPr/>
          <a:lstStyle/>
          <a:p>
            <a:fld id="{312040F5-BD0F-428C-8578-6E740831EBA4}"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90B8-0F0A-4918-95F5-1F81E86C6BF5}"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NDRN Annaul Meeting June 2016</a:t>
            </a:r>
            <a:endParaRPr lang="en-US"/>
          </a:p>
        </p:txBody>
      </p:sp>
      <p:sp>
        <p:nvSpPr>
          <p:cNvPr id="6" name="Slide Number Placeholder 5"/>
          <p:cNvSpPr>
            <a:spLocks noGrp="1"/>
          </p:cNvSpPr>
          <p:nvPr>
            <p:ph type="sldNum" sz="quarter" idx="12"/>
          </p:nvPr>
        </p:nvSpPr>
        <p:spPr/>
        <p:txBody>
          <a:bodyPr/>
          <a:lstStyle/>
          <a:p>
            <a:fld id="{312040F5-BD0F-428C-8578-6E740831E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13D96-3B6E-4D35-957E-83D992F4B570}"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NDRN Annaul Meeting June 2016</a:t>
            </a:r>
            <a:endParaRPr lang="en-US"/>
          </a:p>
        </p:txBody>
      </p:sp>
      <p:sp>
        <p:nvSpPr>
          <p:cNvPr id="6" name="Slide Number Placeholder 5"/>
          <p:cNvSpPr>
            <a:spLocks noGrp="1"/>
          </p:cNvSpPr>
          <p:nvPr>
            <p:ph type="sldNum" sz="quarter" idx="12"/>
          </p:nvPr>
        </p:nvSpPr>
        <p:spPr/>
        <p:txBody>
          <a:bodyPr/>
          <a:lstStyle/>
          <a:p>
            <a:fld id="{312040F5-BD0F-428C-8578-6E740831E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8231-504B-4CC1-B1B7-C1E89CF76957}"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NDRN Annaul Meeting June 2016</a:t>
            </a:r>
            <a:endParaRPr lang="en-US"/>
          </a:p>
        </p:txBody>
      </p:sp>
      <p:sp>
        <p:nvSpPr>
          <p:cNvPr id="6" name="Slide Number Placeholder 5"/>
          <p:cNvSpPr>
            <a:spLocks noGrp="1"/>
          </p:cNvSpPr>
          <p:nvPr>
            <p:ph type="sldNum" sz="quarter" idx="12"/>
          </p:nvPr>
        </p:nvSpPr>
        <p:spPr/>
        <p:txBody>
          <a:bodyPr/>
          <a:lstStyle/>
          <a:p>
            <a:fld id="{312040F5-BD0F-428C-8578-6E740831E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ED421-DB65-497C-8856-C1F73FF253BB}" type="datetime1">
              <a:rPr lang="en-US" smtClean="0"/>
              <a:t>10/31/2018</a:t>
            </a:fld>
            <a:endParaRPr lang="en-US"/>
          </a:p>
        </p:txBody>
      </p:sp>
      <p:sp>
        <p:nvSpPr>
          <p:cNvPr id="5" name="Footer Placeholder 4"/>
          <p:cNvSpPr>
            <a:spLocks noGrp="1"/>
          </p:cNvSpPr>
          <p:nvPr>
            <p:ph type="ftr" sz="quarter" idx="11"/>
          </p:nvPr>
        </p:nvSpPr>
        <p:spPr/>
        <p:txBody>
          <a:bodyPr/>
          <a:lstStyle/>
          <a:p>
            <a:r>
              <a:rPr lang="en-US" smtClean="0"/>
              <a:t>NDRN Annaul Meeting June 2016</a:t>
            </a:r>
            <a:endParaRPr lang="en-US"/>
          </a:p>
        </p:txBody>
      </p:sp>
      <p:sp>
        <p:nvSpPr>
          <p:cNvPr id="6" name="Slide Number Placeholder 5"/>
          <p:cNvSpPr>
            <a:spLocks noGrp="1"/>
          </p:cNvSpPr>
          <p:nvPr>
            <p:ph type="sldNum" sz="quarter" idx="12"/>
          </p:nvPr>
        </p:nvSpPr>
        <p:spPr/>
        <p:txBody>
          <a:bodyPr/>
          <a:lstStyle/>
          <a:p>
            <a:fld id="{312040F5-BD0F-428C-8578-6E740831EBA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9F6978-F88E-40AD-A076-538D4517A2FD}" type="datetime1">
              <a:rPr lang="en-US" smtClean="0"/>
              <a:t>10/31/2018</a:t>
            </a:fld>
            <a:endParaRPr lang="en-US"/>
          </a:p>
        </p:txBody>
      </p:sp>
      <p:sp>
        <p:nvSpPr>
          <p:cNvPr id="6" name="Footer Placeholder 5"/>
          <p:cNvSpPr>
            <a:spLocks noGrp="1"/>
          </p:cNvSpPr>
          <p:nvPr>
            <p:ph type="ftr" sz="quarter" idx="11"/>
          </p:nvPr>
        </p:nvSpPr>
        <p:spPr/>
        <p:txBody>
          <a:bodyPr/>
          <a:lstStyle/>
          <a:p>
            <a:r>
              <a:rPr lang="en-US" smtClean="0"/>
              <a:t>NDRN Annaul Meeting June 2016</a:t>
            </a:r>
            <a:endParaRPr lang="en-US"/>
          </a:p>
        </p:txBody>
      </p:sp>
      <p:sp>
        <p:nvSpPr>
          <p:cNvPr id="7" name="Slide Number Placeholder 6"/>
          <p:cNvSpPr>
            <a:spLocks noGrp="1"/>
          </p:cNvSpPr>
          <p:nvPr>
            <p:ph type="sldNum" sz="quarter" idx="12"/>
          </p:nvPr>
        </p:nvSpPr>
        <p:spPr/>
        <p:txBody>
          <a:bodyPr/>
          <a:lstStyle/>
          <a:p>
            <a:fld id="{312040F5-BD0F-428C-8578-6E740831E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4799CB-B5F9-40B2-BACE-2495D1BEAE09}" type="datetime1">
              <a:rPr lang="en-US" smtClean="0"/>
              <a:t>10/31/2018</a:t>
            </a:fld>
            <a:endParaRPr lang="en-US"/>
          </a:p>
        </p:txBody>
      </p:sp>
      <p:sp>
        <p:nvSpPr>
          <p:cNvPr id="8" name="Footer Placeholder 7"/>
          <p:cNvSpPr>
            <a:spLocks noGrp="1"/>
          </p:cNvSpPr>
          <p:nvPr>
            <p:ph type="ftr" sz="quarter" idx="11"/>
          </p:nvPr>
        </p:nvSpPr>
        <p:spPr/>
        <p:txBody>
          <a:bodyPr/>
          <a:lstStyle/>
          <a:p>
            <a:r>
              <a:rPr lang="en-US" smtClean="0"/>
              <a:t>NDRN Annaul Meeting June 2016</a:t>
            </a:r>
            <a:endParaRPr lang="en-US"/>
          </a:p>
        </p:txBody>
      </p:sp>
      <p:sp>
        <p:nvSpPr>
          <p:cNvPr id="9" name="Slide Number Placeholder 8"/>
          <p:cNvSpPr>
            <a:spLocks noGrp="1"/>
          </p:cNvSpPr>
          <p:nvPr>
            <p:ph type="sldNum" sz="quarter" idx="12"/>
          </p:nvPr>
        </p:nvSpPr>
        <p:spPr/>
        <p:txBody>
          <a:bodyPr/>
          <a:lstStyle/>
          <a:p>
            <a:fld id="{312040F5-BD0F-428C-8578-6E740831EBA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DFA660-58BC-4043-A091-E843A4A2E9BE}" type="datetime1">
              <a:rPr lang="en-US" smtClean="0"/>
              <a:t>10/31/2018</a:t>
            </a:fld>
            <a:endParaRPr lang="en-US"/>
          </a:p>
        </p:txBody>
      </p:sp>
      <p:sp>
        <p:nvSpPr>
          <p:cNvPr id="4" name="Footer Placeholder 3"/>
          <p:cNvSpPr>
            <a:spLocks noGrp="1"/>
          </p:cNvSpPr>
          <p:nvPr>
            <p:ph type="ftr" sz="quarter" idx="11"/>
          </p:nvPr>
        </p:nvSpPr>
        <p:spPr/>
        <p:txBody>
          <a:bodyPr/>
          <a:lstStyle/>
          <a:p>
            <a:r>
              <a:rPr lang="en-US" smtClean="0"/>
              <a:t>NDRN Annaul Meeting June 2016</a:t>
            </a:r>
            <a:endParaRPr lang="en-US"/>
          </a:p>
        </p:txBody>
      </p:sp>
      <p:sp>
        <p:nvSpPr>
          <p:cNvPr id="5" name="Slide Number Placeholder 4"/>
          <p:cNvSpPr>
            <a:spLocks noGrp="1"/>
          </p:cNvSpPr>
          <p:nvPr>
            <p:ph type="sldNum" sz="quarter" idx="12"/>
          </p:nvPr>
        </p:nvSpPr>
        <p:spPr/>
        <p:txBody>
          <a:bodyPr/>
          <a:lstStyle/>
          <a:p>
            <a:fld id="{312040F5-BD0F-428C-8578-6E740831E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AACC4-A234-430A-8C9B-A962B46ED532}" type="datetime1">
              <a:rPr lang="en-US" smtClean="0"/>
              <a:t>10/31/2018</a:t>
            </a:fld>
            <a:endParaRPr lang="en-US"/>
          </a:p>
        </p:txBody>
      </p:sp>
      <p:sp>
        <p:nvSpPr>
          <p:cNvPr id="3" name="Footer Placeholder 2"/>
          <p:cNvSpPr>
            <a:spLocks noGrp="1"/>
          </p:cNvSpPr>
          <p:nvPr>
            <p:ph type="ftr" sz="quarter" idx="11"/>
          </p:nvPr>
        </p:nvSpPr>
        <p:spPr/>
        <p:txBody>
          <a:bodyPr/>
          <a:lstStyle/>
          <a:p>
            <a:r>
              <a:rPr lang="en-US" smtClean="0"/>
              <a:t>NDRN Annaul Meeting June 2016</a:t>
            </a:r>
            <a:endParaRPr lang="en-US"/>
          </a:p>
        </p:txBody>
      </p:sp>
      <p:sp>
        <p:nvSpPr>
          <p:cNvPr id="4" name="Slide Number Placeholder 3"/>
          <p:cNvSpPr>
            <a:spLocks noGrp="1"/>
          </p:cNvSpPr>
          <p:nvPr>
            <p:ph type="sldNum" sz="quarter" idx="12"/>
          </p:nvPr>
        </p:nvSpPr>
        <p:spPr/>
        <p:txBody>
          <a:bodyPr/>
          <a:lstStyle/>
          <a:p>
            <a:fld id="{312040F5-BD0F-428C-8578-6E740831EB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39F43-1E8A-4C3C-B0F2-97CD814FCEA2}" type="datetime1">
              <a:rPr lang="en-US" smtClean="0"/>
              <a:t>10/31/2018</a:t>
            </a:fld>
            <a:endParaRPr lang="en-US"/>
          </a:p>
        </p:txBody>
      </p:sp>
      <p:sp>
        <p:nvSpPr>
          <p:cNvPr id="6" name="Footer Placeholder 5"/>
          <p:cNvSpPr>
            <a:spLocks noGrp="1"/>
          </p:cNvSpPr>
          <p:nvPr>
            <p:ph type="ftr" sz="quarter" idx="11"/>
          </p:nvPr>
        </p:nvSpPr>
        <p:spPr/>
        <p:txBody>
          <a:bodyPr/>
          <a:lstStyle/>
          <a:p>
            <a:r>
              <a:rPr lang="en-US" smtClean="0"/>
              <a:t>NDRN Annaul Meeting June 2016</a:t>
            </a:r>
            <a:endParaRPr lang="en-US"/>
          </a:p>
        </p:txBody>
      </p:sp>
      <p:sp>
        <p:nvSpPr>
          <p:cNvPr id="7" name="Slide Number Placeholder 6"/>
          <p:cNvSpPr>
            <a:spLocks noGrp="1"/>
          </p:cNvSpPr>
          <p:nvPr>
            <p:ph type="sldNum" sz="quarter" idx="12"/>
          </p:nvPr>
        </p:nvSpPr>
        <p:spPr/>
        <p:txBody>
          <a:bodyPr/>
          <a:lstStyle/>
          <a:p>
            <a:fld id="{312040F5-BD0F-428C-8578-6E740831EBA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26C81-F0C9-4F0B-930A-CA6E1AD44E40}" type="datetime1">
              <a:rPr lang="en-US" smtClean="0"/>
              <a:t>10/31/2018</a:t>
            </a:fld>
            <a:endParaRPr lang="en-US"/>
          </a:p>
        </p:txBody>
      </p:sp>
      <p:sp>
        <p:nvSpPr>
          <p:cNvPr id="6" name="Footer Placeholder 5"/>
          <p:cNvSpPr>
            <a:spLocks noGrp="1"/>
          </p:cNvSpPr>
          <p:nvPr>
            <p:ph type="ftr" sz="quarter" idx="11"/>
          </p:nvPr>
        </p:nvSpPr>
        <p:spPr/>
        <p:txBody>
          <a:bodyPr/>
          <a:lstStyle/>
          <a:p>
            <a:r>
              <a:rPr lang="en-US" smtClean="0"/>
              <a:t>NDRN Annaul Meeting June 2016</a:t>
            </a:r>
            <a:endParaRPr lang="en-US"/>
          </a:p>
        </p:txBody>
      </p:sp>
      <p:sp>
        <p:nvSpPr>
          <p:cNvPr id="7" name="Slide Number Placeholder 6"/>
          <p:cNvSpPr>
            <a:spLocks noGrp="1"/>
          </p:cNvSpPr>
          <p:nvPr>
            <p:ph type="sldNum" sz="quarter" idx="12"/>
          </p:nvPr>
        </p:nvSpPr>
        <p:spPr/>
        <p:txBody>
          <a:bodyPr/>
          <a:lstStyle/>
          <a:p>
            <a:fld id="{312040F5-BD0F-428C-8578-6E740831E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D670002-E4A4-461D-BA8B-0514941CFF0C}" type="datetime1">
              <a:rPr lang="en-US" smtClean="0"/>
              <a:t>10/31/2018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NDRN Annaul Meeting June 2016</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12040F5-BD0F-428C-8578-6E740831EB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upporteddecision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supporteddecisionmaking.org/" TargetMode="External"/><Relationship Id="rId4" Type="http://schemas.openxmlformats.org/officeDocument/2006/relationships/hyperlink" Target="http://www.nationalcoreindicato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382000" cy="2084518"/>
          </a:xfrm>
        </p:spPr>
        <p:txBody>
          <a:bodyPr>
            <a:noAutofit/>
          </a:bodyPr>
          <a:lstStyle/>
          <a:p>
            <a:pPr algn="ctr"/>
            <a:r>
              <a:rPr lang="en-US" sz="3000" b="1" dirty="0" smtClean="0">
                <a:latin typeface="Calibri" panose="020F0502020204030204" pitchFamily="34" charset="0"/>
              </a:rPr>
              <a:t>Massachusetts Supported Decision-Making Pilot </a:t>
            </a:r>
            <a:br>
              <a:rPr lang="en-US" sz="3000" b="1" dirty="0" smtClean="0">
                <a:latin typeface="Calibri" panose="020F0502020204030204" pitchFamily="34" charset="0"/>
              </a:rPr>
            </a:br>
            <a:r>
              <a:rPr lang="en-US" sz="3000" b="1" dirty="0" smtClean="0">
                <a:latin typeface="Calibri" panose="020F0502020204030204" pitchFamily="34" charset="0"/>
              </a:rPr>
              <a:t>Project -- Outcomes</a:t>
            </a:r>
            <a:r>
              <a:rPr lang="en-US" sz="3000" b="1" dirty="0" smtClean="0">
                <a:latin typeface="Calibri" panose="020F0502020204030204" pitchFamily="34" charset="0"/>
              </a:rPr>
              <a:t/>
            </a:r>
            <a:br>
              <a:rPr lang="en-US" sz="3000" b="1" dirty="0" smtClean="0">
                <a:latin typeface="Calibri" panose="020F0502020204030204" pitchFamily="34" charset="0"/>
              </a:rPr>
            </a:br>
            <a:r>
              <a:rPr lang="en-US" sz="3000" b="1" dirty="0" smtClean="0">
                <a:latin typeface="Calibri" panose="020F0502020204030204" pitchFamily="34" charset="0"/>
              </a:rPr>
              <a:t/>
            </a:r>
            <a:br>
              <a:rPr lang="en-US" sz="3000" b="1" dirty="0" smtClean="0">
                <a:latin typeface="Calibri" panose="020F0502020204030204" pitchFamily="34" charset="0"/>
              </a:rPr>
            </a:br>
            <a:r>
              <a:rPr lang="en-US" sz="3000" b="1" dirty="0" smtClean="0">
                <a:latin typeface="Calibri" panose="020F0502020204030204" pitchFamily="34" charset="0"/>
              </a:rPr>
              <a:t>Center for Public Representation</a:t>
            </a:r>
            <a:endParaRPr lang="en-US" sz="2800" b="1" dirty="0">
              <a:latin typeface="Calibri" panose="020F0502020204030204" pitchFamily="34" charset="0"/>
            </a:endParaRPr>
          </a:p>
        </p:txBody>
      </p:sp>
      <p:sp>
        <p:nvSpPr>
          <p:cNvPr id="3" name="Content Placeholder 2"/>
          <p:cNvSpPr>
            <a:spLocks noGrp="1"/>
          </p:cNvSpPr>
          <p:nvPr>
            <p:ph idx="1"/>
          </p:nvPr>
        </p:nvSpPr>
        <p:spPr>
          <a:xfrm>
            <a:off x="457200" y="2922211"/>
            <a:ext cx="8229600" cy="3356352"/>
          </a:xfrm>
        </p:spPr>
        <p:txBody>
          <a:bodyPr/>
          <a:lstStyle/>
          <a:p>
            <a:endParaRPr lang="en-US" dirty="0" smtClean="0"/>
          </a:p>
          <a:p>
            <a:endParaRPr lang="en-US" dirty="0"/>
          </a:p>
        </p:txBody>
      </p:sp>
      <p:sp>
        <p:nvSpPr>
          <p:cNvPr id="6" name="Slide Number Placeholder 5"/>
          <p:cNvSpPr>
            <a:spLocks noGrp="1"/>
          </p:cNvSpPr>
          <p:nvPr>
            <p:ph type="sldNum" sz="quarter" idx="12"/>
          </p:nvPr>
        </p:nvSpPr>
        <p:spPr/>
        <p:txBody>
          <a:bodyPr/>
          <a:lstStyle/>
          <a:p>
            <a:fld id="{312040F5-BD0F-428C-8578-6E740831EBA4}" type="slidenum">
              <a:rPr lang="en-US" smtClean="0"/>
              <a:pPr/>
              <a:t>1</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706" r="17142"/>
          <a:stretch/>
        </p:blipFill>
        <p:spPr>
          <a:xfrm>
            <a:off x="2667000" y="2798593"/>
            <a:ext cx="4320107" cy="36958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solidFill>
                  <a:srgbClr val="C00000"/>
                </a:solidFill>
              </a:rPr>
              <a:t>Did SDM make a difference for adopters?</a:t>
            </a:r>
            <a:endParaRPr lang="en-US" dirty="0">
              <a:solidFill>
                <a:srgbClr val="C00000"/>
              </a:solidFill>
            </a:endParaRPr>
          </a:p>
        </p:txBody>
      </p:sp>
      <p:sp>
        <p:nvSpPr>
          <p:cNvPr id="3" name="Content Placeholder 2"/>
          <p:cNvSpPr>
            <a:spLocks noGrp="1"/>
          </p:cNvSpPr>
          <p:nvPr>
            <p:ph idx="1"/>
          </p:nvPr>
        </p:nvSpPr>
        <p:spPr>
          <a:xfrm>
            <a:off x="533400" y="1447800"/>
            <a:ext cx="7848600" cy="4876800"/>
          </a:xfrm>
        </p:spPr>
        <p:txBody>
          <a:bodyPr>
            <a:normAutofit fontScale="55000" lnSpcReduction="20000"/>
          </a:bodyPr>
          <a:lstStyle/>
          <a:p>
            <a:pPr marL="0" indent="0">
              <a:lnSpc>
                <a:spcPct val="120000"/>
              </a:lnSpc>
              <a:buNone/>
            </a:pPr>
            <a:r>
              <a:rPr lang="en-US" sz="4700" b="1" dirty="0" smtClean="0">
                <a:cs typeface="Calibri"/>
              </a:rPr>
              <a:t>Evaluation Finding</a:t>
            </a:r>
            <a:r>
              <a:rPr lang="en-US" sz="4700" dirty="0" smtClean="0">
                <a:cs typeface="Calibri"/>
              </a:rPr>
              <a:t>:  Positive changes occurred for SDM adopters who exercised their decision making rights with tailored decision assistance from trusted supporters.  </a:t>
            </a:r>
          </a:p>
          <a:p>
            <a:pPr marL="0" indent="0">
              <a:buNone/>
            </a:pPr>
            <a:endParaRPr lang="en-US" sz="2000" dirty="0" smtClean="0">
              <a:cs typeface="Calibri"/>
            </a:endParaRPr>
          </a:p>
          <a:p>
            <a:pPr marL="0" indent="0">
              <a:buNone/>
            </a:pPr>
            <a:r>
              <a:rPr lang="en-US" sz="4500" dirty="0" smtClean="0">
                <a:cs typeface="Calibri"/>
              </a:rPr>
              <a:t>SDM adopters reported increases in:</a:t>
            </a:r>
          </a:p>
          <a:p>
            <a:r>
              <a:rPr lang="en-US" sz="4500" dirty="0" smtClean="0">
                <a:cs typeface="Calibri"/>
              </a:rPr>
              <a:t>increased pride </a:t>
            </a:r>
          </a:p>
          <a:p>
            <a:r>
              <a:rPr lang="en-US" sz="4500" dirty="0" smtClean="0">
                <a:cs typeface="Calibri"/>
              </a:rPr>
              <a:t>self-confidence </a:t>
            </a:r>
          </a:p>
          <a:p>
            <a:r>
              <a:rPr lang="en-US" sz="4500" dirty="0" smtClean="0">
                <a:cs typeface="Calibri"/>
              </a:rPr>
              <a:t>happiness </a:t>
            </a:r>
          </a:p>
          <a:p>
            <a:r>
              <a:rPr lang="en-US" sz="4500" dirty="0" smtClean="0">
                <a:cs typeface="Calibri"/>
              </a:rPr>
              <a:t>willingness to try new experiences </a:t>
            </a:r>
          </a:p>
          <a:p>
            <a:r>
              <a:rPr lang="en-US" sz="4500" dirty="0" smtClean="0">
                <a:cs typeface="Calibri"/>
              </a:rPr>
              <a:t>taking greater control of their health &amp; mental health care</a:t>
            </a:r>
          </a:p>
          <a:p>
            <a:r>
              <a:rPr lang="en-US" sz="4500" dirty="0" smtClean="0">
                <a:cs typeface="Calibri"/>
              </a:rPr>
              <a:t>helping others more </a:t>
            </a:r>
          </a:p>
        </p:txBody>
      </p:sp>
      <p:sp>
        <p:nvSpPr>
          <p:cNvPr id="4" name="Slide Number Placeholder 3"/>
          <p:cNvSpPr>
            <a:spLocks noGrp="1"/>
          </p:cNvSpPr>
          <p:nvPr>
            <p:ph type="sldNum" sz="quarter" idx="12"/>
          </p:nvPr>
        </p:nvSpPr>
        <p:spPr/>
        <p:txBody>
          <a:bodyPr/>
          <a:lstStyle/>
          <a:p>
            <a:fld id="{823D8F8E-CE5B-43DE-BF42-E69C2AD06D4F}" type="slidenum">
              <a:rPr lang="en-US" smtClean="0"/>
              <a:t>10</a:t>
            </a:fld>
            <a:endParaRPr lang="en-US"/>
          </a:p>
        </p:txBody>
      </p:sp>
    </p:spTree>
    <p:extLst>
      <p:ext uri="{BB962C8B-B14F-4D97-AF65-F5344CB8AC3E}">
        <p14:creationId xmlns:p14="http://schemas.microsoft.com/office/powerpoint/2010/main" val="20431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Feedback from SDM adopters </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1000" y="1981200"/>
            <a:ext cx="3443956" cy="2663732"/>
          </a:xfrm>
          <a:prstGeom prst="rect">
            <a:avLst/>
          </a:prstGeom>
        </p:spPr>
      </p:pic>
      <p:sp>
        <p:nvSpPr>
          <p:cNvPr id="5" name="Rectangle 4"/>
          <p:cNvSpPr/>
          <p:nvPr/>
        </p:nvSpPr>
        <p:spPr>
          <a:xfrm>
            <a:off x="3964172" y="1600200"/>
            <a:ext cx="4844558" cy="4708981"/>
          </a:xfrm>
          <a:prstGeom prst="rect">
            <a:avLst/>
          </a:prstGeom>
        </p:spPr>
        <p:txBody>
          <a:bodyPr wrap="square">
            <a:spAutoFit/>
          </a:bodyPr>
          <a:lstStyle/>
          <a:p>
            <a:pPr lvl="0">
              <a:spcAft>
                <a:spcPts val="1800"/>
              </a:spcAft>
            </a:pPr>
            <a:r>
              <a:rPr lang="en-US" sz="2000" dirty="0">
                <a:cs typeface="Calibri"/>
              </a:rPr>
              <a:t>It’s really fun. It helps people with disabilities have their independence even though they have support through it all. </a:t>
            </a:r>
          </a:p>
          <a:p>
            <a:pPr lvl="0">
              <a:spcAft>
                <a:spcPts val="1800"/>
              </a:spcAft>
            </a:pPr>
            <a:r>
              <a:rPr lang="en-US" sz="2000" dirty="0" smtClean="0">
                <a:cs typeface="Calibri"/>
              </a:rPr>
              <a:t>It </a:t>
            </a:r>
            <a:r>
              <a:rPr lang="en-US" sz="2000" dirty="0">
                <a:cs typeface="Calibri"/>
              </a:rPr>
              <a:t>feels so much better because my parents aren’t so in charge of me anymore. I have some independence now</a:t>
            </a:r>
            <a:r>
              <a:rPr lang="en-US" sz="2000" dirty="0" smtClean="0">
                <a:cs typeface="Calibri"/>
              </a:rPr>
              <a:t>.</a:t>
            </a:r>
            <a:endParaRPr lang="en-US" sz="2000" dirty="0">
              <a:cs typeface="Calibri"/>
            </a:endParaRPr>
          </a:p>
          <a:p>
            <a:pPr lvl="0">
              <a:spcAft>
                <a:spcPts val="1800"/>
              </a:spcAft>
            </a:pPr>
            <a:r>
              <a:rPr lang="en-US" sz="2000" dirty="0">
                <a:cs typeface="Calibri"/>
              </a:rPr>
              <a:t>Feel good. Life is better. Explain to me. Have people I trust and like</a:t>
            </a:r>
            <a:r>
              <a:rPr lang="en-US" sz="2000" dirty="0" smtClean="0">
                <a:cs typeface="Calibri"/>
              </a:rPr>
              <a:t>.</a:t>
            </a:r>
            <a:endParaRPr lang="en-US" sz="2000" dirty="0">
              <a:cs typeface="Calibri"/>
            </a:endParaRPr>
          </a:p>
          <a:p>
            <a:pPr lvl="0">
              <a:spcAft>
                <a:spcPts val="1800"/>
              </a:spcAft>
            </a:pPr>
            <a:r>
              <a:rPr lang="en-US" sz="2000" dirty="0">
                <a:cs typeface="Calibri"/>
              </a:rPr>
              <a:t>I have a new leaf on family tree. </a:t>
            </a:r>
          </a:p>
          <a:p>
            <a:pPr lvl="0">
              <a:spcAft>
                <a:spcPts val="1800"/>
              </a:spcAft>
            </a:pPr>
            <a:r>
              <a:rPr lang="en-US" sz="2000" dirty="0">
                <a:cs typeface="Calibri"/>
              </a:rPr>
              <a:t>Helping people with their problems. I help my co-workers. I feel more confidence and stronger.</a:t>
            </a:r>
          </a:p>
        </p:txBody>
      </p:sp>
      <p:sp>
        <p:nvSpPr>
          <p:cNvPr id="3" name="Slide Number Placeholder 2"/>
          <p:cNvSpPr>
            <a:spLocks noGrp="1"/>
          </p:cNvSpPr>
          <p:nvPr>
            <p:ph type="sldNum" sz="quarter" idx="12"/>
          </p:nvPr>
        </p:nvSpPr>
        <p:spPr/>
        <p:txBody>
          <a:bodyPr/>
          <a:lstStyle/>
          <a:p>
            <a:fld id="{823D8F8E-CE5B-43DE-BF42-E69C2AD06D4F}" type="slidenum">
              <a:rPr lang="en-US" smtClean="0"/>
              <a:t>11</a:t>
            </a:fld>
            <a:endParaRPr lang="en-US"/>
          </a:p>
        </p:txBody>
      </p:sp>
    </p:spTree>
    <p:extLst>
      <p:ext uri="{BB962C8B-B14F-4D97-AF65-F5344CB8AC3E}">
        <p14:creationId xmlns:p14="http://schemas.microsoft.com/office/powerpoint/2010/main" val="133319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609600"/>
            <a:ext cx="8229600" cy="990600"/>
          </a:xfrm>
        </p:spPr>
        <p:txBody>
          <a:bodyPr>
            <a:normAutofit fontScale="90000"/>
          </a:bodyPr>
          <a:lstStyle/>
          <a:p>
            <a:pPr lvl="0" algn="ctr"/>
            <a:r>
              <a:rPr lang="en-US" dirty="0" smtClean="0"/>
              <a:t>Resources &amp; References</a:t>
            </a:r>
            <a:r>
              <a:rPr lang="en-US" dirty="0"/>
              <a:t/>
            </a:r>
            <a:br>
              <a:rPr lang="en-US" dirty="0"/>
            </a:b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sz="2800" dirty="0" smtClean="0">
                <a:latin typeface="Calibri" panose="020F0502020204030204" pitchFamily="34" charset="0"/>
              </a:rPr>
              <a:t>SDM </a:t>
            </a:r>
            <a:r>
              <a:rPr lang="en-US" sz="2800" dirty="0">
                <a:latin typeface="Calibri" panose="020F0502020204030204" pitchFamily="34" charset="0"/>
              </a:rPr>
              <a:t>i</a:t>
            </a:r>
            <a:r>
              <a:rPr lang="en-US" sz="2800" dirty="0" smtClean="0">
                <a:latin typeface="Calibri" panose="020F0502020204030204" pitchFamily="34" charset="0"/>
              </a:rPr>
              <a:t>nitiative website: </a:t>
            </a:r>
            <a:r>
              <a:rPr lang="en-US" sz="3300" b="1" dirty="0" smtClean="0">
                <a:latin typeface="Calibri" panose="020F0502020204030204" pitchFamily="34" charset="0"/>
                <a:hlinkClick r:id="rId3"/>
              </a:rPr>
              <a:t>www.supporteddecisions.org</a:t>
            </a:r>
            <a:r>
              <a:rPr lang="en-US" sz="3300" b="1" dirty="0" smtClean="0">
                <a:latin typeface="Calibri" panose="020F0502020204030204" pitchFamily="34" charset="0"/>
              </a:rPr>
              <a:t> </a:t>
            </a:r>
          </a:p>
          <a:p>
            <a:pPr lvl="1">
              <a:spcBef>
                <a:spcPts val="600"/>
              </a:spcBef>
              <a:buFont typeface="Wingdings" panose="05000000000000000000" pitchFamily="2" charset="2"/>
              <a:buChar char="ü"/>
            </a:pPr>
            <a:r>
              <a:rPr lang="en-US" sz="2800" dirty="0" smtClean="0">
                <a:latin typeface="Calibri" panose="020F0502020204030204" pitchFamily="34" charset="0"/>
              </a:rPr>
              <a:t>Representation Agreement and other document templates</a:t>
            </a:r>
          </a:p>
          <a:p>
            <a:pPr lvl="1">
              <a:spcBef>
                <a:spcPts val="600"/>
              </a:spcBef>
              <a:buFont typeface="Wingdings" panose="05000000000000000000" pitchFamily="2" charset="2"/>
              <a:buChar char="ü"/>
            </a:pPr>
            <a:r>
              <a:rPr lang="en-US" sz="2800" dirty="0" smtClean="0">
                <a:latin typeface="Calibri" panose="020F0502020204030204" pitchFamily="34" charset="0"/>
              </a:rPr>
              <a:t>Brochure</a:t>
            </a:r>
          </a:p>
          <a:p>
            <a:pPr lvl="1">
              <a:spcBef>
                <a:spcPts val="600"/>
              </a:spcBef>
              <a:buFont typeface="Wingdings" panose="05000000000000000000" pitchFamily="2" charset="2"/>
              <a:buChar char="ü"/>
            </a:pPr>
            <a:r>
              <a:rPr lang="en-US" sz="2800" dirty="0" smtClean="0">
                <a:latin typeface="Calibri" panose="020F0502020204030204" pitchFamily="34" charset="0"/>
              </a:rPr>
              <a:t>Advisory Council overview</a:t>
            </a:r>
          </a:p>
          <a:p>
            <a:pPr lvl="1">
              <a:spcBef>
                <a:spcPts val="600"/>
              </a:spcBef>
              <a:buFont typeface="Wingdings" panose="05000000000000000000" pitchFamily="2" charset="2"/>
              <a:buChar char="ü"/>
            </a:pPr>
            <a:r>
              <a:rPr lang="en-US" sz="2800" dirty="0">
                <a:latin typeface="Calibri" panose="020F0502020204030204" pitchFamily="34" charset="0"/>
              </a:rPr>
              <a:t> </a:t>
            </a:r>
            <a:r>
              <a:rPr lang="en-US" sz="2800" dirty="0" smtClean="0">
                <a:latin typeface="Calibri" panose="020F0502020204030204" pitchFamily="34" charset="0"/>
              </a:rPr>
              <a:t>Evaluations </a:t>
            </a:r>
          </a:p>
          <a:p>
            <a:pPr>
              <a:spcBef>
                <a:spcPts val="1800"/>
              </a:spcBef>
            </a:pPr>
            <a:r>
              <a:rPr lang="en-US" sz="2600" dirty="0" smtClean="0">
                <a:latin typeface="Calibri" panose="020F0502020204030204" pitchFamily="34" charset="0"/>
              </a:rPr>
              <a:t>National Core Indicators (NCI): </a:t>
            </a:r>
            <a:r>
              <a:rPr lang="en-US" sz="2600" dirty="0" smtClean="0">
                <a:latin typeface="Calibri" panose="020F0502020204030204" pitchFamily="34" charset="0"/>
                <a:hlinkClick r:id="rId4"/>
              </a:rPr>
              <a:t>www.nationalcoreindicators.org</a:t>
            </a:r>
            <a:r>
              <a:rPr lang="en-US" sz="2600" dirty="0" smtClean="0">
                <a:latin typeface="Calibri" panose="020F0502020204030204" pitchFamily="34" charset="0"/>
              </a:rPr>
              <a:t> </a:t>
            </a:r>
          </a:p>
          <a:p>
            <a:pPr>
              <a:spcBef>
                <a:spcPts val="1800"/>
              </a:spcBef>
            </a:pPr>
            <a:r>
              <a:rPr lang="en-US" sz="2600" dirty="0" smtClean="0">
                <a:latin typeface="Calibri" panose="020F0502020204030204" pitchFamily="34" charset="0"/>
              </a:rPr>
              <a:t>National Resource Center: </a:t>
            </a:r>
            <a:r>
              <a:rPr lang="en-US" sz="2600" dirty="0" smtClean="0">
                <a:latin typeface="Calibri" panose="020F0502020204030204" pitchFamily="34" charset="0"/>
                <a:hlinkClick r:id="rId5"/>
              </a:rPr>
              <a:t>www.supporteddecisionmaking.org</a:t>
            </a:r>
            <a:endParaRPr lang="en-US" sz="2600" dirty="0" smtClean="0">
              <a:latin typeface="Calibri" panose="020F0502020204030204" pitchFamily="34" charset="0"/>
            </a:endParaRPr>
          </a:p>
          <a:p>
            <a:pPr>
              <a:spcBef>
                <a:spcPts val="1800"/>
              </a:spcBef>
            </a:pPr>
            <a:endParaRPr lang="en-US" sz="2600" dirty="0" smtClean="0">
              <a:latin typeface="Calibri" panose="020F0502020204030204" pitchFamily="34" charset="0"/>
            </a:endParaRPr>
          </a:p>
          <a:p>
            <a:pPr>
              <a:spcBef>
                <a:spcPts val="1800"/>
              </a:spcBef>
            </a:pPr>
            <a:endParaRPr lang="en-US" sz="2600" dirty="0" smtClean="0">
              <a:latin typeface="Calibri" panose="020F050202020403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040F5-BD0F-428C-8578-6E740831EBA4}" type="slidenum">
              <a:rPr lang="en-US" smtClean="0"/>
              <a:pPr/>
              <a:t>12</a:t>
            </a:fld>
            <a:endParaRPr lang="en-US"/>
          </a:p>
        </p:txBody>
      </p:sp>
    </p:spTree>
    <p:extLst>
      <p:ext uri="{BB962C8B-B14F-4D97-AF65-F5344CB8AC3E}">
        <p14:creationId xmlns:p14="http://schemas.microsoft.com/office/powerpoint/2010/main" val="380632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0857"/>
            <a:ext cx="8229600" cy="990600"/>
          </a:xfrm>
        </p:spPr>
        <p:txBody>
          <a:bodyPr/>
          <a:lstStyle/>
          <a:p>
            <a:pPr algn="ctr"/>
            <a:r>
              <a:rPr lang="en-US" dirty="0" smtClean="0"/>
              <a:t>Massachusetts SDM Pilot	</a:t>
            </a:r>
            <a:endParaRPr lang="en-US" dirty="0"/>
          </a:p>
        </p:txBody>
      </p:sp>
      <p:sp>
        <p:nvSpPr>
          <p:cNvPr id="3" name="Content Placeholder 2"/>
          <p:cNvSpPr>
            <a:spLocks noGrp="1"/>
          </p:cNvSpPr>
          <p:nvPr>
            <p:ph idx="1"/>
          </p:nvPr>
        </p:nvSpPr>
        <p:spPr>
          <a:xfrm>
            <a:off x="533400" y="1844843"/>
            <a:ext cx="8077200" cy="4403558"/>
          </a:xfrm>
        </p:spPr>
        <p:txBody>
          <a:bodyPr>
            <a:normAutofit/>
          </a:bodyPr>
          <a:lstStyle/>
          <a:p>
            <a:r>
              <a:rPr lang="en-US" dirty="0" smtClean="0">
                <a:latin typeface="Calibri" panose="020F0502020204030204" pitchFamily="34" charset="0"/>
              </a:rPr>
              <a:t>Partnership: CPR, </a:t>
            </a:r>
            <a:r>
              <a:rPr lang="en-US" dirty="0">
                <a:latin typeface="Calibri" panose="020F0502020204030204" pitchFamily="34" charset="0"/>
              </a:rPr>
              <a:t>Nonotuck Resource </a:t>
            </a:r>
            <a:r>
              <a:rPr lang="en-US" dirty="0" smtClean="0">
                <a:latin typeface="Calibri" panose="020F0502020204030204" pitchFamily="34" charset="0"/>
              </a:rPr>
              <a:t>Associates,  4 other human services providers</a:t>
            </a:r>
          </a:p>
          <a:p>
            <a:r>
              <a:rPr lang="en-US" dirty="0" smtClean="0">
                <a:latin typeface="Calibri" panose="020F0502020204030204" pitchFamily="34" charset="0"/>
              </a:rPr>
              <a:t>Individuals </a:t>
            </a:r>
            <a:r>
              <a:rPr lang="en-US" dirty="0">
                <a:latin typeface="Calibri" panose="020F0502020204030204" pitchFamily="34" charset="0"/>
              </a:rPr>
              <a:t>with I/DD enter into </a:t>
            </a:r>
            <a:r>
              <a:rPr lang="en-US" dirty="0" smtClean="0">
                <a:latin typeface="Calibri" panose="020F0502020204030204" pitchFamily="34" charset="0"/>
              </a:rPr>
              <a:t>Agreements </a:t>
            </a:r>
            <a:r>
              <a:rPr lang="en-US" dirty="0">
                <a:latin typeface="Calibri" panose="020F0502020204030204" pitchFamily="34" charset="0"/>
              </a:rPr>
              <a:t>with </a:t>
            </a:r>
            <a:r>
              <a:rPr lang="en-US" dirty="0" smtClean="0">
                <a:latin typeface="Calibri" panose="020F0502020204030204" pitchFamily="34" charset="0"/>
              </a:rPr>
              <a:t>supporters </a:t>
            </a:r>
            <a:r>
              <a:rPr lang="en-US" dirty="0">
                <a:latin typeface="Calibri" panose="020F0502020204030204" pitchFamily="34" charset="0"/>
              </a:rPr>
              <a:t>in </a:t>
            </a:r>
            <a:r>
              <a:rPr lang="en-US" dirty="0" smtClean="0">
                <a:latin typeface="Calibri" panose="020F0502020204030204" pitchFamily="34" charset="0"/>
              </a:rPr>
              <a:t>areas</a:t>
            </a:r>
            <a:r>
              <a:rPr lang="en-US" dirty="0">
                <a:latin typeface="Calibri" panose="020F0502020204030204" pitchFamily="34" charset="0"/>
              </a:rPr>
              <a:t> </a:t>
            </a:r>
            <a:r>
              <a:rPr lang="en-US" dirty="0" smtClean="0">
                <a:latin typeface="Calibri" panose="020F0502020204030204" pitchFamily="34" charset="0"/>
              </a:rPr>
              <a:t>such as health</a:t>
            </a:r>
            <a:r>
              <a:rPr lang="en-US" dirty="0">
                <a:latin typeface="Calibri" panose="020F0502020204030204" pitchFamily="34" charset="0"/>
              </a:rPr>
              <a:t>, relationships, </a:t>
            </a:r>
            <a:r>
              <a:rPr lang="en-US" dirty="0" smtClean="0">
                <a:latin typeface="Calibri" panose="020F0502020204030204" pitchFamily="34" charset="0"/>
              </a:rPr>
              <a:t>finances, employment</a:t>
            </a:r>
            <a:endParaRPr lang="en-US" dirty="0">
              <a:latin typeface="Calibri" panose="020F0502020204030204" pitchFamily="34" charset="0"/>
            </a:endParaRPr>
          </a:p>
          <a:p>
            <a:r>
              <a:rPr lang="en-US" sz="2400" dirty="0" smtClean="0">
                <a:latin typeface="Calibri" panose="020F0502020204030204" pitchFamily="34" charset="0"/>
              </a:rPr>
              <a:t>CPR </a:t>
            </a:r>
            <a:r>
              <a:rPr lang="en-US" sz="2400" dirty="0">
                <a:latin typeface="Calibri" panose="020F0502020204030204" pitchFamily="34" charset="0"/>
              </a:rPr>
              <a:t>provides legal representation as </a:t>
            </a:r>
            <a:r>
              <a:rPr lang="en-US" sz="2400" dirty="0" smtClean="0">
                <a:latin typeface="Calibri" panose="020F0502020204030204" pitchFamily="34" charset="0"/>
              </a:rPr>
              <a:t>necessary</a:t>
            </a:r>
          </a:p>
          <a:p>
            <a:r>
              <a:rPr lang="en-US" sz="2400" dirty="0" smtClean="0">
                <a:latin typeface="Calibri" panose="020F0502020204030204" pitchFamily="34" charset="0"/>
              </a:rPr>
              <a:t>Agency care </a:t>
            </a:r>
            <a:r>
              <a:rPr lang="en-US" sz="2400" dirty="0">
                <a:latin typeface="Calibri" panose="020F0502020204030204" pitchFamily="34" charset="0"/>
              </a:rPr>
              <a:t>managers act as liaisons between the individual, his/her network and the </a:t>
            </a:r>
            <a:r>
              <a:rPr lang="en-US" sz="2400" dirty="0" smtClean="0">
                <a:latin typeface="Calibri" panose="020F0502020204030204" pitchFamily="34" charset="0"/>
              </a:rPr>
              <a:t>community</a:t>
            </a:r>
          </a:p>
          <a:p>
            <a:r>
              <a:rPr lang="en-US" sz="2400" dirty="0" smtClean="0">
                <a:latin typeface="Calibri" panose="020F0502020204030204" pitchFamily="34" charset="0"/>
              </a:rPr>
              <a:t>Care managers monitor </a:t>
            </a:r>
            <a:endParaRPr lang="en-US" dirty="0">
              <a:latin typeface="Calibri" panose="020F0502020204030204" pitchFamily="34" charset="0"/>
            </a:endParaRPr>
          </a:p>
          <a:p>
            <a:r>
              <a:rPr lang="en-US" sz="2400" dirty="0" smtClean="0">
                <a:latin typeface="Calibri" panose="020F0502020204030204" pitchFamily="34" charset="0"/>
              </a:rPr>
              <a:t>Independent </a:t>
            </a:r>
            <a:r>
              <a:rPr lang="en-US" sz="2400" dirty="0">
                <a:latin typeface="Calibri" panose="020F0502020204030204" pitchFamily="34" charset="0"/>
              </a:rPr>
              <a:t>evaluation </a:t>
            </a:r>
            <a:r>
              <a:rPr lang="en-US" sz="2400" dirty="0" smtClean="0">
                <a:latin typeface="Calibri" panose="020F0502020204030204" pitchFamily="34" charset="0"/>
              </a:rPr>
              <a:t>of first two years with grant </a:t>
            </a:r>
            <a:r>
              <a:rPr lang="en-US" sz="2400" dirty="0">
                <a:latin typeface="Calibri" panose="020F0502020204030204" pitchFamily="34" charset="0"/>
              </a:rPr>
              <a:t>from </a:t>
            </a:r>
            <a:r>
              <a:rPr lang="en-US" sz="2400" dirty="0" err="1" smtClean="0">
                <a:latin typeface="Calibri" panose="020F0502020204030204" pitchFamily="34" charset="0"/>
              </a:rPr>
              <a:t>OSF</a:t>
            </a:r>
            <a:r>
              <a:rPr lang="en-US" sz="2400" dirty="0" smtClean="0">
                <a:latin typeface="Calibri" panose="020F0502020204030204" pitchFamily="34" charset="0"/>
              </a:rPr>
              <a:t> Other foundations support since then</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312040F5-BD0F-428C-8578-6E740831EBA4}" type="slidenum">
              <a:rPr lang="en-US" smtClean="0"/>
              <a:pPr/>
              <a:t>2</a:t>
            </a:fld>
            <a:endParaRPr lang="en-US"/>
          </a:p>
        </p:txBody>
      </p:sp>
    </p:spTree>
    <p:extLst>
      <p:ext uri="{BB962C8B-B14F-4D97-AF65-F5344CB8AC3E}">
        <p14:creationId xmlns:p14="http://schemas.microsoft.com/office/powerpoint/2010/main" val="419854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5"/>
            <a:ext cx="8229600" cy="990600"/>
          </a:xfrm>
        </p:spPr>
        <p:txBody>
          <a:bodyPr>
            <a:normAutofit/>
          </a:bodyPr>
          <a:lstStyle/>
          <a:p>
            <a:r>
              <a:rPr lang="en-US" dirty="0" smtClean="0"/>
              <a:t>Massachusetts SDM Pilot 	</a:t>
            </a:r>
            <a:endParaRPr lang="en-US" dirty="0"/>
          </a:p>
        </p:txBody>
      </p:sp>
      <p:sp>
        <p:nvSpPr>
          <p:cNvPr id="3" name="Content Placeholder 2"/>
          <p:cNvSpPr>
            <a:spLocks noGrp="1"/>
          </p:cNvSpPr>
          <p:nvPr>
            <p:ph idx="1"/>
          </p:nvPr>
        </p:nvSpPr>
        <p:spPr>
          <a:xfrm>
            <a:off x="469232" y="1495425"/>
            <a:ext cx="8229600" cy="5000625"/>
          </a:xfrm>
        </p:spPr>
        <p:txBody>
          <a:bodyPr>
            <a:noAutofit/>
          </a:bodyPr>
          <a:lstStyle/>
          <a:p>
            <a:r>
              <a:rPr lang="en-US" sz="2600" dirty="0" smtClean="0">
                <a:latin typeface="Calibri" panose="020F0502020204030204" pitchFamily="34" charset="0"/>
              </a:rPr>
              <a:t>The first 10 adults used shared living, 24 to 79 years old, with different disabilities and varying levels of support. </a:t>
            </a:r>
          </a:p>
          <a:p>
            <a:r>
              <a:rPr lang="en-US" sz="2600" dirty="0" smtClean="0">
                <a:latin typeface="Calibri" panose="020F0502020204030204" pitchFamily="34" charset="0"/>
              </a:rPr>
              <a:t>As many as 25 more adults by the middle of next year (2019).</a:t>
            </a:r>
          </a:p>
          <a:p>
            <a:pPr>
              <a:spcBef>
                <a:spcPts val="1800"/>
              </a:spcBef>
            </a:pPr>
            <a:r>
              <a:rPr lang="en-US" sz="2600" dirty="0" smtClean="0">
                <a:latin typeface="Calibri" panose="020F0502020204030204" pitchFamily="34" charset="0"/>
              </a:rPr>
              <a:t>2 original participants have guardians &amp; who support change to SDM from guardianship</a:t>
            </a:r>
          </a:p>
          <a:p>
            <a:pPr>
              <a:spcBef>
                <a:spcPts val="1800"/>
              </a:spcBef>
            </a:pPr>
            <a:r>
              <a:rPr lang="en-US" sz="2600" dirty="0" smtClean="0">
                <a:latin typeface="Calibri" panose="020F0502020204030204" pitchFamily="34" charset="0"/>
              </a:rPr>
              <a:t>SDM networks of 2 to 10 supporters: parents</a:t>
            </a:r>
            <a:r>
              <a:rPr lang="en-US" sz="2600" dirty="0">
                <a:latin typeface="Calibri" panose="020F0502020204030204" pitchFamily="34" charset="0"/>
              </a:rPr>
              <a:t>, siblings, grandparents, aunts, past </a:t>
            </a:r>
            <a:r>
              <a:rPr lang="en-US" sz="2600" dirty="0" smtClean="0">
                <a:latin typeface="Calibri" panose="020F0502020204030204" pitchFamily="34" charset="0"/>
              </a:rPr>
              <a:t>&amp; </a:t>
            </a:r>
            <a:r>
              <a:rPr lang="en-US" sz="2600" dirty="0">
                <a:latin typeface="Calibri" panose="020F0502020204030204" pitchFamily="34" charset="0"/>
              </a:rPr>
              <a:t>current </a:t>
            </a:r>
            <a:r>
              <a:rPr lang="en-US" sz="2600" dirty="0" smtClean="0">
                <a:latin typeface="Calibri" panose="020F0502020204030204" pitchFamily="34" charset="0"/>
              </a:rPr>
              <a:t>providers</a:t>
            </a:r>
            <a:endParaRPr lang="en-US" sz="2200" dirty="0">
              <a:latin typeface="Calibri" panose="020F050202020403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040F5-BD0F-428C-8578-6E740831EBA4}" type="slidenum">
              <a:rPr lang="en-US" smtClean="0"/>
              <a:pPr/>
              <a:t>3</a:t>
            </a:fld>
            <a:endParaRPr lang="en-US"/>
          </a:p>
        </p:txBody>
      </p:sp>
    </p:spTree>
    <p:extLst>
      <p:ext uri="{BB962C8B-B14F-4D97-AF65-F5344CB8AC3E}">
        <p14:creationId xmlns:p14="http://schemas.microsoft.com/office/powerpoint/2010/main" val="1250802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6" y="1143000"/>
            <a:ext cx="2292096" cy="990600"/>
          </a:xfrm>
        </p:spPr>
        <p:txBody>
          <a:bodyPr/>
          <a:lstStyle/>
          <a:p>
            <a:r>
              <a:rPr lang="en-US" sz="2800" dirty="0" smtClean="0">
                <a:latin typeface="Calibri" panose="020F0502020204030204" pitchFamily="34" charset="0"/>
              </a:rPr>
              <a:t>Amanda’s SDM Arrangement</a:t>
            </a:r>
            <a:r>
              <a:rPr lang="en-US" dirty="0" smtClean="0"/>
              <a:t/>
            </a:r>
            <a:br>
              <a:rPr lang="en-US" dirty="0" smtClean="0"/>
            </a:br>
            <a:r>
              <a:rPr lang="en-US" sz="2800" dirty="0" smtClean="0"/>
              <a:t>	</a:t>
            </a:r>
            <a:endParaRPr lang="en-US" sz="2800" dirty="0"/>
          </a:p>
        </p:txBody>
      </p:sp>
      <p:pic>
        <p:nvPicPr>
          <p:cNvPr id="7" name="Content Placeholder 6"/>
          <p:cNvPicPr>
            <a:picLocks noGrp="1" noChangeAspect="1"/>
          </p:cNvPicPr>
          <p:nvPr>
            <p:ph idx="1"/>
          </p:nvPr>
        </p:nvPicPr>
        <p:blipFill>
          <a:blip r:embed="rId3" cstate="print">
            <a:extLst>
              <a:ext uri="{BEBA8EAE-BF5A-486C-A8C5-ECC9F3942E4B}">
                <a14:imgProps xmlns:a14="http://schemas.microsoft.com/office/drawing/2010/main">
                  <a14:imgLayer r:embed="rId4">
                    <a14:imgEffect>
                      <a14:saturation sat="0"/>
                    </a14:imgEffect>
                    <a14:imgEffect>
                      <a14:brightnessContrast bright="32000"/>
                    </a14:imgEffect>
                  </a14:imgLayer>
                </a14:imgProps>
              </a:ext>
              <a:ext uri="{28A0092B-C50C-407E-A947-70E740481C1C}">
                <a14:useLocalDpi xmlns:a14="http://schemas.microsoft.com/office/drawing/2010/main" val="0"/>
              </a:ext>
            </a:extLst>
          </a:blip>
          <a:stretch>
            <a:fillRect/>
          </a:stretch>
        </p:blipFill>
        <p:spPr>
          <a:xfrm>
            <a:off x="3117142" y="1411674"/>
            <a:ext cx="5424316" cy="4339453"/>
          </a:xfrm>
        </p:spPr>
      </p:pic>
      <p:sp>
        <p:nvSpPr>
          <p:cNvPr id="4" name="Text Placeholder 3"/>
          <p:cNvSpPr>
            <a:spLocks noGrp="1"/>
          </p:cNvSpPr>
          <p:nvPr>
            <p:ph type="body" sz="half" idx="2"/>
          </p:nvPr>
        </p:nvSpPr>
        <p:spPr>
          <a:xfrm>
            <a:off x="326896" y="1905000"/>
            <a:ext cx="2705101" cy="4876800"/>
          </a:xfrm>
        </p:spPr>
        <p:txBody>
          <a:bodyPr>
            <a:normAutofit/>
          </a:bodyPr>
          <a:lstStyle/>
          <a:p>
            <a:r>
              <a:rPr lang="en-US" sz="1800" b="1" dirty="0" smtClean="0">
                <a:latin typeface="Calibri" panose="020F0502020204030204" pitchFamily="34" charset="0"/>
              </a:rPr>
              <a:t>Decision Support </a:t>
            </a:r>
            <a:r>
              <a:rPr lang="en-US" sz="1800" b="1" dirty="0">
                <a:latin typeface="Calibri" panose="020F0502020204030204" pitchFamily="34" charset="0"/>
              </a:rPr>
              <a:t>A</a:t>
            </a:r>
            <a:r>
              <a:rPr lang="en-US" sz="1800" b="1" dirty="0" smtClean="0">
                <a:latin typeface="Calibri" panose="020F0502020204030204" pitchFamily="34" charset="0"/>
              </a:rPr>
              <a:t>reas: </a:t>
            </a:r>
            <a:endParaRPr lang="en-US" sz="1800" dirty="0" smtClean="0">
              <a:latin typeface="Calibri" panose="020F0502020204030204" pitchFamily="34" charset="0"/>
            </a:endParaRPr>
          </a:p>
          <a:p>
            <a:r>
              <a:rPr lang="en-US" sz="1800" dirty="0" smtClean="0">
                <a:latin typeface="Calibri" panose="020F0502020204030204" pitchFamily="34" charset="0"/>
              </a:rPr>
              <a:t>Health care, Legal, Finances, Home and Personal Life</a:t>
            </a:r>
            <a:endParaRPr lang="en-US" sz="1600" dirty="0">
              <a:latin typeface="Calibri" panose="020F0502020204030204" pitchFamily="34" charset="0"/>
            </a:endParaRPr>
          </a:p>
          <a:p>
            <a:pPr>
              <a:spcBef>
                <a:spcPts val="1200"/>
              </a:spcBef>
            </a:pPr>
            <a:r>
              <a:rPr lang="en-US" sz="1800" b="1" dirty="0" smtClean="0">
                <a:latin typeface="Calibri" panose="020F0502020204030204" pitchFamily="34" charset="0"/>
              </a:rPr>
              <a:t>Chose 4 Supporters</a:t>
            </a:r>
            <a:r>
              <a:rPr lang="en-US" sz="1800" dirty="0" smtClean="0">
                <a:latin typeface="Calibri" panose="020F0502020204030204" pitchFamily="34" charset="0"/>
              </a:rPr>
              <a:t>: </a:t>
            </a:r>
          </a:p>
          <a:p>
            <a:pPr marL="285750" indent="-285750">
              <a:buFont typeface="Arial" panose="020B0604020202020204" pitchFamily="34" charset="0"/>
              <a:buChar char="•"/>
            </a:pPr>
            <a:r>
              <a:rPr lang="en-US" sz="1800" b="1" dirty="0">
                <a:latin typeface="Calibri" panose="020F0502020204030204" pitchFamily="34" charset="0"/>
              </a:rPr>
              <a:t>M</a:t>
            </a:r>
            <a:r>
              <a:rPr lang="en-US" sz="1800" b="1" dirty="0" smtClean="0">
                <a:latin typeface="Calibri" panose="020F0502020204030204" pitchFamily="34" charset="0"/>
              </a:rPr>
              <a:t>other</a:t>
            </a:r>
          </a:p>
          <a:p>
            <a:pPr marL="285750" indent="-285750">
              <a:buFont typeface="Arial" panose="020B0604020202020204" pitchFamily="34" charset="0"/>
              <a:buChar char="•"/>
            </a:pPr>
            <a:r>
              <a:rPr lang="en-US" sz="1800" dirty="0" smtClean="0">
                <a:latin typeface="Calibri" panose="020F0502020204030204" pitchFamily="34" charset="0"/>
              </a:rPr>
              <a:t>Live in caregiver since 2009</a:t>
            </a:r>
          </a:p>
          <a:p>
            <a:pPr marL="285750" indent="-285750">
              <a:buFont typeface="Arial" panose="020B0604020202020204" pitchFamily="34" charset="0"/>
              <a:buChar char="•"/>
            </a:pPr>
            <a:r>
              <a:rPr lang="en-US" sz="1800" dirty="0">
                <a:latin typeface="Calibri" panose="020F0502020204030204" pitchFamily="34" charset="0"/>
              </a:rPr>
              <a:t>R</a:t>
            </a:r>
            <a:r>
              <a:rPr lang="en-US" sz="1800" dirty="0" smtClean="0">
                <a:latin typeface="Calibri" panose="020F0502020204030204" pitchFamily="34" charset="0"/>
              </a:rPr>
              <a:t>espite worker</a:t>
            </a:r>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040F5-BD0F-428C-8578-6E740831EBA4}" type="slidenum">
              <a:rPr lang="en-US" smtClean="0"/>
              <a:pPr/>
              <a:t>4</a:t>
            </a:fld>
            <a:endParaRPr lang="en-US"/>
          </a:p>
        </p:txBody>
      </p:sp>
    </p:spTree>
    <p:extLst>
      <p:ext uri="{BB962C8B-B14F-4D97-AF65-F5344CB8AC3E}">
        <p14:creationId xmlns:p14="http://schemas.microsoft.com/office/powerpoint/2010/main" val="394714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sz="3600" dirty="0" smtClean="0"/>
              <a:t/>
            </a:r>
            <a:br>
              <a:rPr lang="en-US" altLang="en-US" sz="3600" dirty="0" smtClean="0"/>
            </a:br>
            <a:r>
              <a:rPr lang="en-US" altLang="en-US" sz="3600" dirty="0" smtClean="0"/>
              <a:t>ONE OUTCOME: TERMINATION </a:t>
            </a:r>
            <a:r>
              <a:rPr lang="en-US" altLang="en-US" sz="3600" dirty="0"/>
              <a:t>OF CORY’S GUARDIANSHIP</a:t>
            </a:r>
            <a:br>
              <a:rPr lang="en-US" altLang="en-US" sz="3600" dirty="0"/>
            </a:br>
            <a:endParaRPr lang="en-US" sz="36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040F5-BD0F-428C-8578-6E740831EBA4}" type="slidenum">
              <a:rPr lang="en-US" smtClean="0"/>
              <a:pPr/>
              <a:t>5</a:t>
            </a:fld>
            <a:endParaRPr lang="en-US"/>
          </a:p>
        </p:txBody>
      </p:sp>
      <p:sp>
        <p:nvSpPr>
          <p:cNvPr id="8" name="Rectangle 7"/>
          <p:cNvSpPr/>
          <p:nvPr/>
        </p:nvSpPr>
        <p:spPr>
          <a:xfrm>
            <a:off x="457200" y="2133600"/>
            <a:ext cx="8382000" cy="3970318"/>
          </a:xfrm>
          <a:prstGeom prst="rect">
            <a:avLst/>
          </a:prstGeom>
        </p:spPr>
        <p:txBody>
          <a:bodyPr wrap="square">
            <a:spAutoFit/>
          </a:bodyPr>
          <a:lstStyle/>
          <a:p>
            <a:pPr marL="457200" indent="-457200">
              <a:buFont typeface="Arial" panose="020B0604020202020204" pitchFamily="34" charset="0"/>
              <a:buChar char="•"/>
              <a:defRPr/>
            </a:pPr>
            <a:r>
              <a:rPr lang="en-US" altLang="en-US" sz="2800" dirty="0" smtClean="0"/>
              <a:t>Reluctant </a:t>
            </a:r>
            <a:r>
              <a:rPr lang="en-US" altLang="en-US" sz="2800" dirty="0"/>
              <a:t>family encouraged by school &amp; state agencies to be guardians when he turned </a:t>
            </a:r>
            <a:r>
              <a:rPr lang="en-US" altLang="en-US" sz="2800" dirty="0" smtClean="0"/>
              <a:t>18.</a:t>
            </a:r>
          </a:p>
          <a:p>
            <a:pPr marL="457200" indent="-457200">
              <a:buFont typeface="Arial" panose="020B0604020202020204" pitchFamily="34" charset="0"/>
              <a:buChar char="•"/>
              <a:defRPr/>
            </a:pPr>
            <a:r>
              <a:rPr lang="en-US" altLang="en-US" sz="2800" dirty="0" smtClean="0"/>
              <a:t>5 </a:t>
            </a:r>
            <a:r>
              <a:rPr lang="en-US" altLang="en-US" sz="2800" dirty="0"/>
              <a:t>years later SDM provided an </a:t>
            </a:r>
            <a:r>
              <a:rPr lang="en-US" altLang="en-US" sz="2800" dirty="0" smtClean="0"/>
              <a:t>alternative. </a:t>
            </a:r>
          </a:p>
          <a:p>
            <a:pPr marL="457200" indent="-457200">
              <a:buFont typeface="Arial" panose="020B0604020202020204" pitchFamily="34" charset="0"/>
              <a:buChar char="•"/>
              <a:defRPr/>
            </a:pPr>
            <a:r>
              <a:rPr lang="en-US" altLang="en-US" sz="2800" dirty="0" smtClean="0"/>
              <a:t>Also </a:t>
            </a:r>
            <a:r>
              <a:rPr lang="en-US" altLang="en-US" sz="2800" dirty="0"/>
              <a:t>signed DPOA and </a:t>
            </a:r>
            <a:r>
              <a:rPr lang="en-US" altLang="en-US" sz="2800" dirty="0" smtClean="0"/>
              <a:t>AD</a:t>
            </a:r>
          </a:p>
          <a:p>
            <a:pPr marL="457200" indent="-457200">
              <a:buFont typeface="Arial" panose="020B0604020202020204" pitchFamily="34" charset="0"/>
              <a:buChar char="•"/>
              <a:defRPr/>
            </a:pPr>
            <a:r>
              <a:rPr lang="en-US" altLang="en-US" sz="2800" dirty="0" smtClean="0"/>
              <a:t>Clinicians </a:t>
            </a:r>
            <a:r>
              <a:rPr lang="en-US" altLang="en-US" sz="2800" dirty="0"/>
              <a:t>testified he was capable of making own decisions with </a:t>
            </a:r>
            <a:r>
              <a:rPr lang="en-US" altLang="en-US" sz="2800" dirty="0" smtClean="0"/>
              <a:t>support</a:t>
            </a:r>
          </a:p>
          <a:p>
            <a:pPr marL="457200" indent="-457200">
              <a:buFont typeface="Arial" panose="020B0604020202020204" pitchFamily="34" charset="0"/>
              <a:buChar char="•"/>
              <a:defRPr/>
            </a:pPr>
            <a:r>
              <a:rPr lang="en-US" altLang="en-US" sz="2800" dirty="0" smtClean="0"/>
              <a:t>Court </a:t>
            </a:r>
            <a:r>
              <a:rPr lang="en-US" altLang="en-US" sz="2800" dirty="0"/>
              <a:t>discharged the guardianship in 2015, finding that with support he can make his own decisions. . </a:t>
            </a:r>
          </a:p>
        </p:txBody>
      </p:sp>
    </p:spTree>
    <p:extLst>
      <p:ext uri="{BB962C8B-B14F-4D97-AF65-F5344CB8AC3E}">
        <p14:creationId xmlns:p14="http://schemas.microsoft.com/office/powerpoint/2010/main" val="102251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352800" y="18288"/>
            <a:ext cx="4114800" cy="329184"/>
          </a:xfrm>
        </p:spPr>
        <p:txBody>
          <a:bodyPr/>
          <a:lstStyle/>
          <a:p>
            <a:endParaRPr lang="en-US" dirty="0"/>
          </a:p>
        </p:txBody>
      </p:sp>
      <p:sp>
        <p:nvSpPr>
          <p:cNvPr id="4" name="Slide Number Placeholder 3"/>
          <p:cNvSpPr>
            <a:spLocks noGrp="1"/>
          </p:cNvSpPr>
          <p:nvPr>
            <p:ph type="sldNum" sz="quarter" idx="12"/>
          </p:nvPr>
        </p:nvSpPr>
        <p:spPr/>
        <p:txBody>
          <a:bodyPr/>
          <a:lstStyle/>
          <a:p>
            <a:fld id="{312040F5-BD0F-428C-8578-6E740831EBA4}" type="slidenum">
              <a:rPr lang="en-US" smtClean="0"/>
              <a:pPr/>
              <a:t>6</a:t>
            </a:fld>
            <a:endParaRPr lang="en-US"/>
          </a:p>
        </p:txBody>
      </p:sp>
      <p:pic>
        <p:nvPicPr>
          <p:cNvPr id="5" name="Picture 2" descr="C:\Users\Marcia\Downloads\Cory and Family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3463"/>
            <a:ext cx="6629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25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5" y="353889"/>
            <a:ext cx="8229600" cy="990600"/>
          </a:xfrm>
        </p:spPr>
        <p:txBody>
          <a:bodyPr>
            <a:normAutofit fontScale="90000"/>
          </a:bodyPr>
          <a:lstStyle/>
          <a:p>
            <a:pPr algn="ctr"/>
            <a:r>
              <a:rPr lang="en-US" dirty="0" smtClean="0"/>
              <a:t/>
            </a:r>
            <a:br>
              <a:rPr lang="en-US" dirty="0" smtClean="0"/>
            </a:br>
            <a:r>
              <a:rPr lang="en-US" dirty="0" smtClean="0"/>
              <a:t>Role of SDM Supporter</a:t>
            </a:r>
            <a:endParaRPr lang="en-US" dirty="0"/>
          </a:p>
        </p:txBody>
      </p:sp>
      <p:sp>
        <p:nvSpPr>
          <p:cNvPr id="3" name="Content Placeholder 2"/>
          <p:cNvSpPr>
            <a:spLocks noGrp="1"/>
          </p:cNvSpPr>
          <p:nvPr>
            <p:ph idx="1"/>
          </p:nvPr>
        </p:nvSpPr>
        <p:spPr>
          <a:xfrm>
            <a:off x="684874" y="1828800"/>
            <a:ext cx="7620000" cy="4876800"/>
          </a:xfrm>
        </p:spPr>
        <p:txBody>
          <a:bodyPr>
            <a:normAutofit/>
          </a:bodyPr>
          <a:lstStyle/>
          <a:p>
            <a:pPr>
              <a:spcBef>
                <a:spcPts val="1800"/>
              </a:spcBef>
            </a:pPr>
            <a:r>
              <a:rPr lang="en-US" sz="2600" dirty="0" smtClean="0">
                <a:latin typeface="Calibri" panose="020F0502020204030204" pitchFamily="34" charset="0"/>
              </a:rPr>
              <a:t>Support person’s decision-making by: </a:t>
            </a:r>
          </a:p>
          <a:p>
            <a:pPr lvl="1">
              <a:spcBef>
                <a:spcPts val="1200"/>
              </a:spcBef>
              <a:buFont typeface="Courier New" panose="02070309020205020404" pitchFamily="49" charset="0"/>
              <a:buChar char="o"/>
            </a:pPr>
            <a:r>
              <a:rPr lang="en-US" sz="2400" dirty="0" smtClean="0">
                <a:latin typeface="Calibri" panose="020F0502020204030204" pitchFamily="34" charset="0"/>
              </a:rPr>
              <a:t> One-on-one conversations laying out pros and cons</a:t>
            </a:r>
          </a:p>
          <a:p>
            <a:pPr lvl="1">
              <a:spcBef>
                <a:spcPts val="600"/>
              </a:spcBef>
              <a:buFont typeface="Courier New" panose="02070309020205020404" pitchFamily="49" charset="0"/>
              <a:buChar char="o"/>
            </a:pPr>
            <a:r>
              <a:rPr lang="en-US" sz="2400" dirty="0" smtClean="0">
                <a:latin typeface="Calibri" panose="020F0502020204030204" pitchFamily="34" charset="0"/>
              </a:rPr>
              <a:t> </a:t>
            </a:r>
            <a:r>
              <a:rPr lang="en-US" sz="2400" dirty="0">
                <a:latin typeface="Calibri" panose="020F0502020204030204" pitchFamily="34" charset="0"/>
              </a:rPr>
              <a:t>Demonstration and role-playing </a:t>
            </a:r>
          </a:p>
          <a:p>
            <a:pPr lvl="1">
              <a:spcBef>
                <a:spcPts val="600"/>
              </a:spcBef>
              <a:buFont typeface="Courier New" panose="02070309020205020404" pitchFamily="49" charset="0"/>
              <a:buChar char="o"/>
            </a:pPr>
            <a:r>
              <a:rPr lang="en-US" sz="2400" dirty="0" smtClean="0">
                <a:latin typeface="Calibri" panose="020F0502020204030204" pitchFamily="34" charset="0"/>
              </a:rPr>
              <a:t> Lots </a:t>
            </a:r>
            <a:r>
              <a:rPr lang="en-US" sz="2400" dirty="0">
                <a:latin typeface="Calibri" panose="020F0502020204030204" pitchFamily="34" charset="0"/>
              </a:rPr>
              <a:t>of meetings! Lots of conversations</a:t>
            </a:r>
            <a:r>
              <a:rPr lang="en-US" sz="2400" dirty="0" smtClean="0">
                <a:latin typeface="Calibri" panose="020F0502020204030204" pitchFamily="34" charset="0"/>
              </a:rPr>
              <a:t>!</a:t>
            </a:r>
          </a:p>
          <a:p>
            <a:pPr>
              <a:spcBef>
                <a:spcPts val="2400"/>
              </a:spcBef>
            </a:pPr>
            <a:r>
              <a:rPr lang="en-US" sz="2600" dirty="0" smtClean="0">
                <a:latin typeface="Calibri" panose="020F0502020204030204" pitchFamily="34" charset="0"/>
              </a:rPr>
              <a:t>Know how person makes decisions (for example, wait 6 minutes for Amanda’s response)</a:t>
            </a:r>
          </a:p>
          <a:p>
            <a:pPr>
              <a:spcBef>
                <a:spcPts val="2400"/>
              </a:spcBef>
            </a:pPr>
            <a:r>
              <a:rPr lang="en-US" sz="2600" dirty="0" smtClean="0">
                <a:latin typeface="Calibri" panose="020F0502020204030204" pitchFamily="34" charset="0"/>
              </a:rPr>
              <a:t>Respect person’s values and preferences … and decisions</a:t>
            </a:r>
            <a:endParaRPr lang="en-US" sz="2600" dirty="0">
              <a:latin typeface="Calibri" panose="020F050202020403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040F5-BD0F-428C-8578-6E740831EBA4}" type="slidenum">
              <a:rPr lang="en-US" smtClean="0"/>
              <a:pPr/>
              <a:t>7</a:t>
            </a:fld>
            <a:endParaRPr lang="en-US"/>
          </a:p>
        </p:txBody>
      </p:sp>
    </p:spTree>
    <p:extLst>
      <p:ext uri="{BB962C8B-B14F-4D97-AF65-F5344CB8AC3E}">
        <p14:creationId xmlns:p14="http://schemas.microsoft.com/office/powerpoint/2010/main" val="22144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SDM Experience to Date</a:t>
            </a:r>
            <a:endParaRPr lang="en-US" dirty="0"/>
          </a:p>
        </p:txBody>
      </p:sp>
      <p:sp>
        <p:nvSpPr>
          <p:cNvPr id="3" name="Content Placeholder 2"/>
          <p:cNvSpPr>
            <a:spLocks noGrp="1"/>
          </p:cNvSpPr>
          <p:nvPr>
            <p:ph idx="1"/>
          </p:nvPr>
        </p:nvSpPr>
        <p:spPr>
          <a:xfrm>
            <a:off x="427892" y="2133600"/>
            <a:ext cx="8229600" cy="3612349"/>
          </a:xfrm>
        </p:spPr>
        <p:txBody>
          <a:bodyPr/>
          <a:lstStyle/>
          <a:p>
            <a:pPr>
              <a:spcBef>
                <a:spcPts val="3000"/>
              </a:spcBef>
            </a:pPr>
            <a:r>
              <a:rPr lang="en-US" sz="2800" dirty="0" smtClean="0"/>
              <a:t>Implementation lessons learned to date</a:t>
            </a:r>
          </a:p>
          <a:p>
            <a:pPr>
              <a:spcBef>
                <a:spcPts val="3000"/>
              </a:spcBef>
            </a:pPr>
            <a:r>
              <a:rPr lang="en-US" sz="2800" dirty="0" smtClean="0"/>
              <a:t>Types of decisions SDM used</a:t>
            </a:r>
          </a:p>
          <a:p>
            <a:pPr>
              <a:spcBef>
                <a:spcPts val="3000"/>
              </a:spcBef>
            </a:pPr>
            <a:r>
              <a:rPr lang="en-US" sz="2800" dirty="0" smtClean="0"/>
              <a:t>Receptiveness of community members</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040F5-BD0F-428C-8578-6E740831EBA4}" type="slidenum">
              <a:rPr lang="en-US" smtClean="0"/>
              <a:pPr/>
              <a:t>8</a:t>
            </a:fld>
            <a:endParaRPr lang="en-US"/>
          </a:p>
        </p:txBody>
      </p:sp>
    </p:spTree>
    <p:extLst>
      <p:ext uri="{BB962C8B-B14F-4D97-AF65-F5344CB8AC3E}">
        <p14:creationId xmlns:p14="http://schemas.microsoft.com/office/powerpoint/2010/main" val="425912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rgbClr val="C00000"/>
                </a:solidFill>
              </a:rPr>
              <a:t>Did SDM place individuals at risk of abuse, neglect or exploitation?</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US" b="1" dirty="0" smtClean="0">
              <a:solidFill>
                <a:srgbClr val="47534C"/>
              </a:solidFill>
              <a:cs typeface="Calibri"/>
            </a:endParaRPr>
          </a:p>
          <a:p>
            <a:pPr marL="0" indent="0">
              <a:spcAft>
                <a:spcPts val="1200"/>
              </a:spcAft>
              <a:buNone/>
            </a:pPr>
            <a:r>
              <a:rPr lang="en-US" b="1" dirty="0" smtClean="0">
                <a:cs typeface="Calibri"/>
              </a:rPr>
              <a:t>Evaluation </a:t>
            </a:r>
            <a:r>
              <a:rPr lang="en-US" b="1" dirty="0">
                <a:cs typeface="Calibri"/>
              </a:rPr>
              <a:t>Finding: </a:t>
            </a:r>
            <a:r>
              <a:rPr lang="en-US" dirty="0">
                <a:cs typeface="Calibri"/>
              </a:rPr>
              <a:t>SDM adopters did not experience abuse, neglect or financial exploitation through use of SDM.  </a:t>
            </a:r>
          </a:p>
          <a:p>
            <a:pPr marL="0" indent="0">
              <a:buNone/>
            </a:pPr>
            <a:r>
              <a:rPr lang="en-US" dirty="0">
                <a:cs typeface="Calibri"/>
              </a:rPr>
              <a:t>Pilot participants stated that the structure of SDM – </a:t>
            </a:r>
            <a:r>
              <a:rPr lang="en-US" dirty="0" smtClean="0">
                <a:cs typeface="Calibri"/>
              </a:rPr>
              <a:t>(1) selecting </a:t>
            </a:r>
            <a:r>
              <a:rPr lang="en-US" dirty="0">
                <a:cs typeface="Calibri"/>
              </a:rPr>
              <a:t>people they can count on to help </a:t>
            </a:r>
            <a:r>
              <a:rPr lang="en-US" dirty="0" smtClean="0">
                <a:cs typeface="Calibri"/>
              </a:rPr>
              <a:t>them make </a:t>
            </a:r>
            <a:r>
              <a:rPr lang="en-US" dirty="0">
                <a:cs typeface="Calibri"/>
              </a:rPr>
              <a:t>decisions and </a:t>
            </a:r>
            <a:r>
              <a:rPr lang="en-US" dirty="0" smtClean="0">
                <a:cs typeface="Calibri"/>
              </a:rPr>
              <a:t>(2) having </a:t>
            </a:r>
            <a:r>
              <a:rPr lang="en-US" dirty="0">
                <a:cs typeface="Calibri"/>
              </a:rPr>
              <a:t>more than one supporter – reduces risk of abuse</a:t>
            </a:r>
            <a:r>
              <a:rPr lang="en-US" sz="2800" dirty="0" smtClean="0"/>
              <a:t>.  	</a:t>
            </a:r>
          </a:p>
          <a:p>
            <a:endParaRPr lang="en-US" dirty="0"/>
          </a:p>
        </p:txBody>
      </p:sp>
      <p:sp>
        <p:nvSpPr>
          <p:cNvPr id="4" name="Slide Number Placeholder 3"/>
          <p:cNvSpPr>
            <a:spLocks noGrp="1"/>
          </p:cNvSpPr>
          <p:nvPr>
            <p:ph type="sldNum" sz="quarter" idx="12"/>
          </p:nvPr>
        </p:nvSpPr>
        <p:spPr/>
        <p:txBody>
          <a:bodyPr/>
          <a:lstStyle/>
          <a:p>
            <a:fld id="{823D8F8E-CE5B-43DE-BF42-E69C2AD06D4F}" type="slidenum">
              <a:rPr lang="en-US" smtClean="0"/>
              <a:t>9</a:t>
            </a:fld>
            <a:endParaRPr lang="en-US"/>
          </a:p>
        </p:txBody>
      </p:sp>
    </p:spTree>
    <p:extLst>
      <p:ext uri="{BB962C8B-B14F-4D97-AF65-F5344CB8AC3E}">
        <p14:creationId xmlns:p14="http://schemas.microsoft.com/office/powerpoint/2010/main" val="4254802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8231</TotalTime>
  <Words>915</Words>
  <Application>Microsoft Office PowerPoint</Application>
  <PresentationFormat>On-screen Show (4:3)</PresentationFormat>
  <Paragraphs>101</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Massachusetts Supported Decision-Making Pilot  Project -- Outcomes  Center for Public Representation</vt:lpstr>
      <vt:lpstr>Massachusetts SDM Pilot </vt:lpstr>
      <vt:lpstr>Massachusetts SDM Pilot  </vt:lpstr>
      <vt:lpstr>Amanda’s SDM Arrangement  </vt:lpstr>
      <vt:lpstr> ONE OUTCOME: TERMINATION OF CORY’S GUARDIANSHIP </vt:lpstr>
      <vt:lpstr>PowerPoint Presentation</vt:lpstr>
      <vt:lpstr> Role of SDM Supporter</vt:lpstr>
      <vt:lpstr>SDM Experience to Date</vt:lpstr>
      <vt:lpstr>Did SDM place individuals at risk of abuse, neglect or exploitation?</vt:lpstr>
      <vt:lpstr>Did SDM make a difference for adopters?</vt:lpstr>
      <vt:lpstr>Feedback from SDM adopters </vt:lpstr>
      <vt:lpstr>Resources &amp; References </vt:lpstr>
    </vt:vector>
  </TitlesOfParts>
  <Company>Washington College of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in the Context of Guardianship and its Alternatives</dc:title>
  <dc:creator>rdiners</dc:creator>
  <cp:lastModifiedBy>Bob Fleischner</cp:lastModifiedBy>
  <cp:revision>353</cp:revision>
  <cp:lastPrinted>2014-11-05T18:13:38Z</cp:lastPrinted>
  <dcterms:created xsi:type="dcterms:W3CDTF">2010-05-10T12:17:58Z</dcterms:created>
  <dcterms:modified xsi:type="dcterms:W3CDTF">2018-10-31T17:57:00Z</dcterms:modified>
</cp:coreProperties>
</file>