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2"/>
    <p:sldMasterId id="2147483673" r:id="rId3"/>
    <p:sldMasterId id="2147483685" r:id="rId4"/>
    <p:sldMasterId id="2147483697" r:id="rId5"/>
    <p:sldMasterId id="2147483709" r:id="rId6"/>
    <p:sldMasterId id="2147483721" r:id="rId7"/>
    <p:sldMasterId id="2147483745" r:id="rId8"/>
  </p:sldMasterIdLst>
  <p:notesMasterIdLst>
    <p:notesMasterId r:id="rId33"/>
  </p:notesMasterIdLst>
  <p:handoutMasterIdLst>
    <p:handoutMasterId r:id="rId34"/>
  </p:handoutMasterIdLst>
  <p:sldIdLst>
    <p:sldId id="266" r:id="rId9"/>
    <p:sldId id="303" r:id="rId10"/>
    <p:sldId id="261" r:id="rId11"/>
    <p:sldId id="260" r:id="rId12"/>
    <p:sldId id="277" r:id="rId13"/>
    <p:sldId id="282" r:id="rId14"/>
    <p:sldId id="285" r:id="rId15"/>
    <p:sldId id="274" r:id="rId16"/>
    <p:sldId id="275" r:id="rId17"/>
    <p:sldId id="278" r:id="rId18"/>
    <p:sldId id="279" r:id="rId19"/>
    <p:sldId id="295" r:id="rId20"/>
    <p:sldId id="291" r:id="rId21"/>
    <p:sldId id="259" r:id="rId22"/>
    <p:sldId id="286" r:id="rId23"/>
    <p:sldId id="301" r:id="rId24"/>
    <p:sldId id="297" r:id="rId25"/>
    <p:sldId id="302" r:id="rId26"/>
    <p:sldId id="287" r:id="rId27"/>
    <p:sldId id="265" r:id="rId28"/>
    <p:sldId id="296" r:id="rId29"/>
    <p:sldId id="298" r:id="rId30"/>
    <p:sldId id="299" r:id="rId31"/>
    <p:sldId id="293" r:id="rId32"/>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53" autoAdjust="0"/>
    <p:restoredTop sz="94660"/>
  </p:normalViewPr>
  <p:slideViewPr>
    <p:cSldViewPr snapToGrid="0" showGuides="1">
      <p:cViewPr>
        <p:scale>
          <a:sx n="84" d="100"/>
          <a:sy n="84" d="100"/>
        </p:scale>
        <p:origin x="-432" y="-72"/>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notesViewPr>
    <p:cSldViewPr snapToGrid="0" showGuides="1">
      <p:cViewPr varScale="1">
        <p:scale>
          <a:sx n="51" d="100"/>
          <a:sy n="51" d="100"/>
        </p:scale>
        <p:origin x="2352"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7.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slideMaster" Target="slideMasters/slideMaster2.xml"/><Relationship Id="rId21" Type="http://schemas.openxmlformats.org/officeDocument/2006/relationships/slide" Target="slides/slide13.xml"/><Relationship Id="rId34" Type="http://schemas.openxmlformats.org/officeDocument/2006/relationships/handoutMaster" Target="handoutMasters/handoutMaster1.xml"/><Relationship Id="rId7" Type="http://schemas.openxmlformats.org/officeDocument/2006/relationships/slideMaster" Target="slideMasters/slideMaster6.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1" Type="http://schemas.openxmlformats.org/officeDocument/2006/relationships/customXml" Target="../customXml/item1.xml"/><Relationship Id="rId6" Type="http://schemas.openxmlformats.org/officeDocument/2006/relationships/slideMaster" Target="slideMasters/slideMaster5.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theme" Target="theme/theme1.xml"/><Relationship Id="rId5" Type="http://schemas.openxmlformats.org/officeDocument/2006/relationships/slideMaster" Target="slideMasters/slideMaster4.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viewProps" Target="viewProp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slideMaster" Target="slideMasters/slideMaster3.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1" tIns="48325" rIns="96651" bIns="48325" rtlCol="0"/>
          <a:lstStyle>
            <a:lvl1pPr algn="l">
              <a:defRPr sz="1200"/>
            </a:lvl1pPr>
          </a:lstStyle>
          <a:p>
            <a:endParaRPr/>
          </a:p>
        </p:txBody>
      </p:sp>
      <p:sp>
        <p:nvSpPr>
          <p:cNvPr id="3" name="Date Placeholder 2"/>
          <p:cNvSpPr>
            <a:spLocks noGrp="1"/>
          </p:cNvSpPr>
          <p:nvPr>
            <p:ph type="dt" sz="quarter" idx="1"/>
          </p:nvPr>
        </p:nvSpPr>
        <p:spPr>
          <a:xfrm>
            <a:off x="4143587" y="0"/>
            <a:ext cx="3169920" cy="481727"/>
          </a:xfrm>
          <a:prstGeom prst="rect">
            <a:avLst/>
          </a:prstGeom>
        </p:spPr>
        <p:txBody>
          <a:bodyPr vert="horz" lIns="96651" tIns="48325" rIns="96651" bIns="48325" rtlCol="0"/>
          <a:lstStyle>
            <a:lvl1pPr algn="r">
              <a:defRPr sz="1200"/>
            </a:lvl1pPr>
          </a:lstStyle>
          <a:p>
            <a:r>
              <a:rPr lang="en-US" smtClean="0"/>
              <a:t>10/21/2014</a:t>
            </a:r>
            <a:endParaRPr/>
          </a:p>
        </p:txBody>
      </p:sp>
      <p:sp>
        <p:nvSpPr>
          <p:cNvPr id="4" name="Footer Placeholder 3"/>
          <p:cNvSpPr>
            <a:spLocks noGrp="1"/>
          </p:cNvSpPr>
          <p:nvPr>
            <p:ph type="ftr" sz="quarter" idx="2"/>
          </p:nvPr>
        </p:nvSpPr>
        <p:spPr>
          <a:xfrm>
            <a:off x="0" y="9119474"/>
            <a:ext cx="3169920" cy="481726"/>
          </a:xfrm>
          <a:prstGeom prst="rect">
            <a:avLst/>
          </a:prstGeom>
        </p:spPr>
        <p:txBody>
          <a:bodyPr vert="horz" lIns="96651" tIns="48325" rIns="96651" bIns="48325" rtlCol="0" anchor="b"/>
          <a:lstStyle>
            <a:lvl1pPr algn="l">
              <a:defRPr sz="1200"/>
            </a:lvl1pPr>
          </a:lstStyle>
          <a:p>
            <a:endParaRPr/>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51" tIns="48325" rIns="96651" bIns="48325" rtlCol="0" anchor="b"/>
          <a:lstStyle>
            <a:lvl1pPr algn="r">
              <a:defRPr sz="1200"/>
            </a:lvl1pPr>
          </a:lstStyle>
          <a:p>
            <a:fld id="{06834459-7356-44BF-850D-8B30C4FB3B6B}" type="slidenum">
              <a:rPr/>
              <a:pPr/>
              <a:t>‹#›</a:t>
            </a:fld>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1" tIns="48325" rIns="96651" bIns="48325" rtlCol="0"/>
          <a:lstStyle>
            <a:lvl1pPr algn="l">
              <a:defRPr sz="1200"/>
            </a:lvl1pPr>
          </a:lstStyle>
          <a:p>
            <a:endParaRPr/>
          </a:p>
        </p:txBody>
      </p:sp>
      <p:sp>
        <p:nvSpPr>
          <p:cNvPr id="3" name="Date Placeholder 2"/>
          <p:cNvSpPr>
            <a:spLocks noGrp="1"/>
          </p:cNvSpPr>
          <p:nvPr>
            <p:ph type="dt" idx="1"/>
          </p:nvPr>
        </p:nvSpPr>
        <p:spPr>
          <a:xfrm>
            <a:off x="4143587" y="0"/>
            <a:ext cx="3169920" cy="481727"/>
          </a:xfrm>
          <a:prstGeom prst="rect">
            <a:avLst/>
          </a:prstGeom>
        </p:spPr>
        <p:txBody>
          <a:bodyPr vert="horz" lIns="96651" tIns="48325" rIns="96651" bIns="48325" rtlCol="0"/>
          <a:lstStyle>
            <a:lvl1pPr algn="r">
              <a:defRPr sz="1200"/>
            </a:lvl1pPr>
          </a:lstStyle>
          <a:p>
            <a:r>
              <a:rPr lang="en-US" smtClean="0"/>
              <a:t>10/21/2014</a:t>
            </a:r>
            <a:endParaRPr/>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51" tIns="48325" rIns="96651" bIns="48325" rtlCol="0" anchor="ctr"/>
          <a:lstStyle/>
          <a:p>
            <a:endParaRPr/>
          </a:p>
        </p:txBody>
      </p:sp>
      <p:sp>
        <p:nvSpPr>
          <p:cNvPr id="5" name="Notes Placeholder 4"/>
          <p:cNvSpPr>
            <a:spLocks noGrp="1"/>
          </p:cNvSpPr>
          <p:nvPr>
            <p:ph type="body" sz="quarter" idx="3"/>
          </p:nvPr>
        </p:nvSpPr>
        <p:spPr>
          <a:xfrm>
            <a:off x="731521" y="4620578"/>
            <a:ext cx="5852160" cy="3780472"/>
          </a:xfrm>
          <a:prstGeom prst="rect">
            <a:avLst/>
          </a:prstGeom>
        </p:spPr>
        <p:txBody>
          <a:bodyPr vert="horz" lIns="96651" tIns="48325" rIns="96651" bIns="48325"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51" tIns="48325" rIns="96651" bIns="48325" rtlCol="0" anchor="b"/>
          <a:lstStyle>
            <a:lvl1pPr algn="l">
              <a:defRPr sz="1200"/>
            </a:lvl1pPr>
          </a:lstStyle>
          <a:p>
            <a:endParaRP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51" tIns="48325" rIns="96651" bIns="48325" rtlCol="0" anchor="b"/>
          <a:lstStyle>
            <a:lvl1pPr algn="r">
              <a:defRPr sz="1200"/>
            </a:lvl1pPr>
          </a:lstStyle>
          <a:p>
            <a:fld id="{0A3C37BE-C303-496D-B5CD-85F2937540FC}" type="slidenum">
              <a:rPr/>
              <a:pPr/>
              <a:t>‹#›</a:t>
            </a:fld>
            <a:endParaRPr/>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694805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440686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52326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523264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440686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440686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523264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523264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56992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555568" y="1393825"/>
            <a:ext cx="2446867" cy="48212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4967" y="1393825"/>
            <a:ext cx="7137400" cy="48212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pu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push/>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push/>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7"/>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push/>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9233" y="2251075"/>
            <a:ext cx="2413000" cy="3721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255433" y="2251075"/>
            <a:ext cx="2413000" cy="3721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push/>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push/>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push/>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push/>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push/>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push/>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push/>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28068" y="1338263"/>
            <a:ext cx="1261533" cy="46339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9238" y="1338263"/>
            <a:ext cx="3585633" cy="46339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push/>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4"/>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push/>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push/>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9"/>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push/>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9240" y="2232025"/>
            <a:ext cx="2417233" cy="3797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259673" y="2232025"/>
            <a:ext cx="2417233" cy="3797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push/>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3"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3"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push/>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push/>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push/>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9"/>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push/>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push/>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push/>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28068" y="1338263"/>
            <a:ext cx="1261533" cy="46910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9240" y="1338263"/>
            <a:ext cx="3585633" cy="46910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push/>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push/>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push/>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1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push/>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81752" y="2251082"/>
            <a:ext cx="2506133" cy="3749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091084" y="2251082"/>
            <a:ext cx="2506133" cy="3749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push/>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4"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4"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push/>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14968" y="2143125"/>
            <a:ext cx="4792133" cy="4071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210300" y="2143125"/>
            <a:ext cx="4792133" cy="4071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push/>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push/>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6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push/>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push/>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push/>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293353" y="1339850"/>
            <a:ext cx="1303867" cy="4660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81751" y="1339850"/>
            <a:ext cx="3708400" cy="46609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push/>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push/>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push/>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1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push/>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81752" y="2251082"/>
            <a:ext cx="2506133" cy="3749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091084" y="2251082"/>
            <a:ext cx="2506133" cy="3749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push/>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6"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6"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push/>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push/>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push/>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6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push/>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push/>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push/>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293353" y="1339850"/>
            <a:ext cx="1303867" cy="4660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81751" y="1339850"/>
            <a:ext cx="3708400" cy="46609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push/>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40"/>
            <a:ext cx="103632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push/>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push/>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15"/>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push/>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66287" y="2089150"/>
            <a:ext cx="4828116" cy="3857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2089150"/>
            <a:ext cx="4828117" cy="3857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push/>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7"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7"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push/>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push/>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push/>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6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push/>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push/>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push/>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561917" y="1339853"/>
            <a:ext cx="2463800" cy="46069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66294" y="1339853"/>
            <a:ext cx="7192433" cy="46069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push/>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558129" y="434162"/>
            <a:ext cx="11075745"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963168" y="1820206"/>
            <a:ext cx="103632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963168" y="3685032"/>
            <a:ext cx="103632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C699CB88-5E1A-4FAC-892A-60949ACB1F6F}" type="datetimeFigureOut">
              <a:rPr lang="en-US" smtClean="0"/>
              <a:pPr/>
              <a:t>11/2/2018</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11" name="Slide Number Placeholder 10"/>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transition>
    <p:push/>
  </p:transition>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70560" y="4983480"/>
            <a:ext cx="1091184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670560" y="530352"/>
            <a:ext cx="1091184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99CB88-5E1A-4FAC-892A-60949ACB1F6F}" type="datetimeFigureOut">
              <a:rPr lang="en-US" smtClean="0"/>
              <a:pPr/>
              <a:t>11/2/2018</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transition>
    <p:push/>
  </p:transition>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558129" y="434163"/>
            <a:ext cx="11075745"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624459" y="4928616"/>
            <a:ext cx="1091184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24459" y="5624484"/>
            <a:ext cx="1091184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699CB88-5E1A-4FAC-892A-60949ACB1F6F}" type="datetimeFigureOut">
              <a:rPr lang="en-US" smtClean="0"/>
              <a:pPr/>
              <a:t>11/2/2018</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transition>
    <p:push/>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push/>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685803"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340480"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699CB88-5E1A-4FAC-892A-60949ACB1F6F}" type="datetimeFigureOut">
              <a:rPr lang="en-US" smtClean="0"/>
              <a:pPr/>
              <a:t>11/2/2018</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transition>
    <p:push/>
  </p:transition>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70560" y="4983480"/>
            <a:ext cx="1091184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809632" y="579438"/>
            <a:ext cx="524256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202892" y="579438"/>
            <a:ext cx="524256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80963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20289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699CB88-5E1A-4FAC-892A-60949ACB1F6F}" type="datetimeFigureOut">
              <a:rPr lang="en-US" smtClean="0"/>
              <a:pPr/>
              <a:t>11/2/2018</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transition>
    <p:push/>
  </p:transition>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699CB88-5E1A-4FAC-892A-60949ACB1F6F}" type="datetimeFigureOut">
              <a:rPr lang="en-US" smtClean="0"/>
              <a:pPr/>
              <a:t>11/2/2018</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transition>
    <p:push/>
  </p:transition>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699CB88-5E1A-4FAC-892A-60949ACB1F6F}" type="datetimeFigureOut">
              <a:rPr lang="en-US" smtClean="0"/>
              <a:pPr/>
              <a:t>11/2/2018</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transition>
    <p:push/>
  </p:transition>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85045" y="533400"/>
            <a:ext cx="39624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7385129" y="1447802"/>
            <a:ext cx="39624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1015163" y="930144"/>
            <a:ext cx="6168212"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699CB88-5E1A-4FAC-892A-60949ACB1F6F}" type="datetimeFigureOut">
              <a:rPr lang="en-US" smtClean="0"/>
              <a:pPr/>
              <a:t>11/2/2018</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transition>
    <p:push/>
  </p:transition>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8534401" y="434162"/>
            <a:ext cx="3099473"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609600" y="5012056"/>
            <a:ext cx="109728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8616949" y="533400"/>
            <a:ext cx="298704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699CB88-5E1A-4FAC-892A-60949ACB1F6F}" type="datetimeFigureOut">
              <a:rPr lang="en-US" smtClean="0"/>
              <a:pPr/>
              <a:t>11/2/2018</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3" name="Picture Placeholder 2"/>
          <p:cNvSpPr>
            <a:spLocks noGrp="1"/>
          </p:cNvSpPr>
          <p:nvPr>
            <p:ph type="pic" idx="1"/>
          </p:nvPr>
        </p:nvSpPr>
        <p:spPr>
          <a:xfrm>
            <a:off x="561973" y="435768"/>
            <a:ext cx="7900416"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transition>
    <p:push/>
  </p:transition>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70560" y="4983480"/>
            <a:ext cx="1091184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70560" y="530352"/>
            <a:ext cx="1091184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99CB88-5E1A-4FAC-892A-60949ACB1F6F}" type="datetimeFigureOut">
              <a:rPr lang="en-US" smtClean="0"/>
              <a:pPr/>
              <a:t>11/2/2018</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transition>
    <p:push/>
  </p:transition>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533405"/>
            <a:ext cx="26416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711200" y="533403"/>
            <a:ext cx="79248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99CB88-5E1A-4FAC-892A-60949ACB1F6F}" type="datetimeFigureOut">
              <a:rPr lang="en-US" smtClean="0"/>
              <a:pPr/>
              <a:t>11/2/2018</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transition>
    <p:push/>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AutoShape 13"/>
          <p:cNvSpPr>
            <a:spLocks/>
          </p:cNvSpPr>
          <p:nvPr/>
        </p:nvSpPr>
        <p:spPr bwMode="auto">
          <a:xfrm>
            <a:off x="0" y="857253"/>
            <a:ext cx="535517" cy="5572125"/>
          </a:xfrm>
          <a:custGeom>
            <a:avLst/>
            <a:gdLst>
              <a:gd name="T0" fmla="*/ 0 w 21600"/>
              <a:gd name="T1" fmla="*/ 0 h 21600"/>
              <a:gd name="T2" fmla="*/ 21600 w 21600"/>
              <a:gd name="T3" fmla="*/ 21600 h 21600"/>
            </a:gdLst>
            <a:ahLst/>
            <a:cxnLst/>
            <a:rect l="T0" t="T1" r="T2" b="T3"/>
            <a:pathLst>
              <a:path w="21600" h="21600">
                <a:moveTo>
                  <a:pt x="0" y="21600"/>
                </a:moveTo>
                <a:lnTo>
                  <a:pt x="0" y="0"/>
                </a:lnTo>
                <a:lnTo>
                  <a:pt x="4800" y="0"/>
                </a:lnTo>
                <a:lnTo>
                  <a:pt x="21600" y="1246"/>
                </a:lnTo>
                <a:lnTo>
                  <a:pt x="21600" y="21600"/>
                </a:lnTo>
                <a:lnTo>
                  <a:pt x="0" y="21600"/>
                </a:lnTo>
                <a:close/>
                <a:moveTo>
                  <a:pt x="0" y="21600"/>
                </a:moveTo>
              </a:path>
            </a:pathLst>
          </a:custGeom>
          <a:solidFill>
            <a:schemeClr val="accent1"/>
          </a:solidFill>
          <a:ln w="25400">
            <a:noFill/>
            <a:miter lim="800000"/>
            <a:headEnd/>
            <a:tailEnd/>
          </a:ln>
        </p:spPr>
        <p:txBody>
          <a:bodyPr lIns="0" tIns="0" rIns="0" bIns="0"/>
          <a:lstStyle/>
          <a:p>
            <a:pPr defTabSz="642938">
              <a:defRPr/>
            </a:pPr>
            <a:endParaRPr lang="en-US" sz="1700">
              <a:latin typeface="Arial" charset="0"/>
              <a:ea typeface="ヒラギノ角ゴ ProN W3" pitchFamily="1" charset="-128"/>
              <a:cs typeface="+mn-cs"/>
            </a:endParaRPr>
          </a:p>
        </p:txBody>
      </p:sp>
      <p:sp>
        <p:nvSpPr>
          <p:cNvPr id="10" name="AutoShape 14"/>
          <p:cNvSpPr>
            <a:spLocks/>
          </p:cNvSpPr>
          <p:nvPr/>
        </p:nvSpPr>
        <p:spPr bwMode="auto">
          <a:xfrm>
            <a:off x="226486" y="857253"/>
            <a:ext cx="11965516" cy="5572125"/>
          </a:xfrm>
          <a:custGeom>
            <a:avLst/>
            <a:gdLst>
              <a:gd name="T0" fmla="*/ 0 w 21600"/>
              <a:gd name="T1" fmla="*/ 0 h 21600"/>
              <a:gd name="T2" fmla="*/ 21600 w 21600"/>
              <a:gd name="T3" fmla="*/ 21600 h 21600"/>
            </a:gdLst>
            <a:ahLst/>
            <a:cxnLst/>
            <a:rect l="T0" t="T1" r="T2" b="T3"/>
            <a:pathLst>
              <a:path w="21600" h="21600">
                <a:moveTo>
                  <a:pt x="0" y="0"/>
                </a:moveTo>
                <a:lnTo>
                  <a:pt x="21600" y="0"/>
                </a:lnTo>
                <a:lnTo>
                  <a:pt x="21600" y="21600"/>
                </a:lnTo>
                <a:lnTo>
                  <a:pt x="709" y="21600"/>
                </a:lnTo>
                <a:lnTo>
                  <a:pt x="709" y="1108"/>
                </a:lnTo>
                <a:lnTo>
                  <a:pt x="0" y="0"/>
                </a:lnTo>
                <a:close/>
                <a:moveTo>
                  <a:pt x="0" y="0"/>
                </a:moveTo>
              </a:path>
            </a:pathLst>
          </a:custGeom>
          <a:solidFill>
            <a:schemeClr val="bg2"/>
          </a:solidFill>
          <a:ln w="25400">
            <a:noFill/>
            <a:miter lim="800000"/>
            <a:headEnd/>
            <a:tailEnd/>
          </a:ln>
        </p:spPr>
        <p:txBody>
          <a:bodyPr lIns="0" tIns="0" rIns="0" bIns="0"/>
          <a:lstStyle/>
          <a:p>
            <a:pPr defTabSz="642938">
              <a:defRPr/>
            </a:pPr>
            <a:endParaRPr lang="en-US" sz="1700">
              <a:latin typeface="Arial" charset="0"/>
              <a:ea typeface="ヒラギノ角ゴ ProN W3" pitchFamily="1" charset="-128"/>
              <a:cs typeface="+mn-cs"/>
            </a:endParaRPr>
          </a:p>
        </p:txBody>
      </p:sp>
      <p:sp>
        <p:nvSpPr>
          <p:cNvPr id="2052" name="Rectangle 10"/>
          <p:cNvSpPr>
            <a:spLocks noGrp="1"/>
          </p:cNvSpPr>
          <p:nvPr>
            <p:ph type="title"/>
          </p:nvPr>
        </p:nvSpPr>
        <p:spPr bwMode="auto">
          <a:xfrm>
            <a:off x="1214968" y="1393825"/>
            <a:ext cx="9787467" cy="534988"/>
          </a:xfrm>
          <a:prstGeom prst="rect">
            <a:avLst/>
          </a:prstGeom>
          <a:noFill/>
          <a:ln w="25400">
            <a:noFill/>
            <a:miter lim="800000"/>
            <a:headEnd/>
            <a:tailEnd/>
          </a:ln>
        </p:spPr>
        <p:txBody>
          <a:bodyPr vert="horz" wrap="square" lIns="64291" tIns="32146" rIns="64291" bIns="32146" numCol="1" anchor="ctr" anchorCtr="0" compatLnSpc="1">
            <a:prstTxWarp prst="textNoShape">
              <a:avLst/>
            </a:prstTxWarp>
          </a:bodyPr>
          <a:lstStyle/>
          <a:p>
            <a:pPr lvl="0"/>
            <a:r>
              <a:rPr lang="en-US" smtClean="0"/>
              <a:t>Click to edit Master title style</a:t>
            </a:r>
          </a:p>
        </p:txBody>
      </p:sp>
      <p:sp>
        <p:nvSpPr>
          <p:cNvPr id="2053" name="Rectangle 12"/>
          <p:cNvSpPr>
            <a:spLocks noGrp="1"/>
          </p:cNvSpPr>
          <p:nvPr>
            <p:ph type="body" idx="1"/>
          </p:nvPr>
        </p:nvSpPr>
        <p:spPr bwMode="auto">
          <a:xfrm>
            <a:off x="1214968" y="2143125"/>
            <a:ext cx="9787467" cy="4071938"/>
          </a:xfrm>
          <a:prstGeom prst="rect">
            <a:avLst/>
          </a:prstGeom>
          <a:noFill/>
          <a:ln w="25400">
            <a:noFill/>
            <a:miter lim="800000"/>
            <a:headEnd/>
            <a:tailEnd/>
          </a:ln>
        </p:spPr>
        <p:txBody>
          <a:bodyPr vert="horz" wrap="square" lIns="64291" tIns="32146" rIns="64291" bIns="3214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 name="Rectangle 4"/>
          <p:cNvSpPr>
            <a:spLocks/>
          </p:cNvSpPr>
          <p:nvPr/>
        </p:nvSpPr>
        <p:spPr bwMode="auto">
          <a:xfrm>
            <a:off x="656169" y="6400803"/>
            <a:ext cx="10215033" cy="320675"/>
          </a:xfrm>
          <a:prstGeom prst="rect">
            <a:avLst/>
          </a:prstGeom>
          <a:noFill/>
          <a:ln w="12700">
            <a:noFill/>
            <a:miter lim="800000"/>
            <a:headEnd/>
            <a:tailEnd/>
          </a:ln>
        </p:spPr>
        <p:txBody>
          <a:bodyPr lIns="0" tIns="0" rIns="0" bIns="0" anchor="ctr"/>
          <a:lstStyle/>
          <a:p>
            <a:pPr defTabSz="642938">
              <a:defRPr/>
            </a:pPr>
            <a:r>
              <a:rPr lang="en-US" sz="600" dirty="0">
                <a:solidFill>
                  <a:schemeClr val="bg2"/>
                </a:solidFill>
                <a:latin typeface="Arial" charset="0"/>
                <a:ea typeface="ヒラギノ角ゴ ProN W3" pitchFamily="1" charset="-128"/>
                <a:cs typeface="+mn-cs"/>
              </a:rPr>
              <a:t>Services provided by Bank of Albuquerque, Bank of Arizona, Bank of Arkansas, Bank of Kansas City, Bank of Oklahoma, Bank of Texas and Colorado State Bank and Trust., divisions of BOKF, NA, a division of BOK Financial Corporation. Data as of 3/31/12, unless otherwise noted.</a:t>
            </a:r>
          </a:p>
        </p:txBody>
      </p:sp>
      <p:sp>
        <p:nvSpPr>
          <p:cNvPr id="8" name="TextBox 7"/>
          <p:cNvSpPr txBox="1"/>
          <p:nvPr/>
        </p:nvSpPr>
        <p:spPr>
          <a:xfrm>
            <a:off x="11582400" y="6553200"/>
            <a:ext cx="508000" cy="215900"/>
          </a:xfrm>
          <a:prstGeom prst="rect">
            <a:avLst/>
          </a:prstGeom>
          <a:noFill/>
        </p:spPr>
        <p:txBody>
          <a:bodyPr>
            <a:spAutoFit/>
          </a:bodyPr>
          <a:lstStyle/>
          <a:p>
            <a:pPr>
              <a:defRPr/>
            </a:pPr>
            <a:fld id="{53AA20A6-006A-4AFC-8C63-E81EE9E32C64}" type="slidenum">
              <a:rPr lang="en-US" sz="800">
                <a:latin typeface="Arial" charset="0"/>
                <a:ea typeface="ヒラギノ角ゴ ProN W3" pitchFamily="1" charset="-128"/>
                <a:cs typeface="+mn-cs"/>
              </a:rPr>
              <a:pPr>
                <a:defRPr/>
              </a:pPr>
              <a:t>‹#›</a:t>
            </a:fld>
            <a:endParaRPr lang="en-US" sz="800" dirty="0">
              <a:latin typeface="Arial" charset="0"/>
              <a:ea typeface="ヒラギノ角ゴ ProN W3" pitchFamily="1" charset="-128"/>
              <a:cs typeface="+mn-cs"/>
            </a:endParaRPr>
          </a:p>
        </p:txBody>
      </p:sp>
      <p:pic>
        <p:nvPicPr>
          <p:cNvPr id="2056" name="Picture 13" descr="BOKFinATS_hor_b187c.jpg"/>
          <p:cNvPicPr>
            <a:picLocks noChangeAspect="1"/>
          </p:cNvPicPr>
          <p:nvPr/>
        </p:nvPicPr>
        <p:blipFill>
          <a:blip r:embed="rId13" cstate="print"/>
          <a:srcRect/>
          <a:stretch>
            <a:fillRect/>
          </a:stretch>
        </p:blipFill>
        <p:spPr bwMode="auto">
          <a:xfrm>
            <a:off x="8060268" y="236538"/>
            <a:ext cx="3183467" cy="404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push/>
  </p:transition>
  <p:hf hdr="0" ftr="0" dt="0"/>
  <p:txStyles>
    <p:titleStyle>
      <a:lvl1pPr algn="l" defTabSz="642938" rtl="0" eaLnBrk="1" fontAlgn="base" hangingPunct="1">
        <a:spcBef>
          <a:spcPct val="0"/>
        </a:spcBef>
        <a:spcAft>
          <a:spcPct val="0"/>
        </a:spcAft>
        <a:defRPr sz="3400" b="1">
          <a:solidFill>
            <a:schemeClr val="bg1"/>
          </a:solidFill>
          <a:latin typeface="+mj-lt"/>
          <a:ea typeface="+mj-ea"/>
          <a:cs typeface="ヒラギノ角ゴ ProN W3"/>
        </a:defRPr>
      </a:lvl1pPr>
      <a:lvl2pPr algn="l" defTabSz="642938" rtl="0" eaLnBrk="1" fontAlgn="base" hangingPunct="1">
        <a:spcBef>
          <a:spcPct val="0"/>
        </a:spcBef>
        <a:spcAft>
          <a:spcPct val="0"/>
        </a:spcAft>
        <a:defRPr sz="3400" b="1">
          <a:solidFill>
            <a:schemeClr val="bg1"/>
          </a:solidFill>
          <a:latin typeface="Arial" charset="0"/>
          <a:ea typeface="ヒラギノ角ゴ ProN W3" pitchFamily="1" charset="-128"/>
          <a:cs typeface="ヒラギノ角ゴ ProN W3"/>
        </a:defRPr>
      </a:lvl2pPr>
      <a:lvl3pPr algn="l" defTabSz="642938" rtl="0" eaLnBrk="1" fontAlgn="base" hangingPunct="1">
        <a:spcBef>
          <a:spcPct val="0"/>
        </a:spcBef>
        <a:spcAft>
          <a:spcPct val="0"/>
        </a:spcAft>
        <a:defRPr sz="3400" b="1">
          <a:solidFill>
            <a:schemeClr val="bg1"/>
          </a:solidFill>
          <a:latin typeface="Arial" charset="0"/>
          <a:ea typeface="ヒラギノ角ゴ ProN W3" pitchFamily="1" charset="-128"/>
          <a:cs typeface="ヒラギノ角ゴ ProN W3"/>
        </a:defRPr>
      </a:lvl3pPr>
      <a:lvl4pPr algn="l" defTabSz="642938" rtl="0" eaLnBrk="1" fontAlgn="base" hangingPunct="1">
        <a:spcBef>
          <a:spcPct val="0"/>
        </a:spcBef>
        <a:spcAft>
          <a:spcPct val="0"/>
        </a:spcAft>
        <a:defRPr sz="3400" b="1">
          <a:solidFill>
            <a:schemeClr val="bg1"/>
          </a:solidFill>
          <a:latin typeface="Arial" charset="0"/>
          <a:ea typeface="ヒラギノ角ゴ ProN W3" pitchFamily="1" charset="-128"/>
          <a:cs typeface="ヒラギノ角ゴ ProN W3"/>
        </a:defRPr>
      </a:lvl4pPr>
      <a:lvl5pPr algn="l" defTabSz="642938" rtl="0" eaLnBrk="1" fontAlgn="base" hangingPunct="1">
        <a:spcBef>
          <a:spcPct val="0"/>
        </a:spcBef>
        <a:spcAft>
          <a:spcPct val="0"/>
        </a:spcAft>
        <a:defRPr sz="3400" b="1">
          <a:solidFill>
            <a:schemeClr val="bg1"/>
          </a:solidFill>
          <a:latin typeface="Arial" charset="0"/>
          <a:ea typeface="ヒラギノ角ゴ ProN W3" pitchFamily="1" charset="-128"/>
          <a:cs typeface="ヒラギノ角ゴ ProN W3"/>
        </a:defRPr>
      </a:lvl5pPr>
      <a:lvl6pPr marL="457200" algn="l" defTabSz="642938" rtl="0" eaLnBrk="1" fontAlgn="base" hangingPunct="1">
        <a:spcBef>
          <a:spcPct val="0"/>
        </a:spcBef>
        <a:spcAft>
          <a:spcPct val="0"/>
        </a:spcAft>
        <a:defRPr sz="3400" b="1">
          <a:solidFill>
            <a:schemeClr val="bg1"/>
          </a:solidFill>
          <a:latin typeface="Arial" charset="0"/>
          <a:ea typeface="ヒラギノ角ゴ ProN W3" pitchFamily="1" charset="-128"/>
        </a:defRPr>
      </a:lvl6pPr>
      <a:lvl7pPr marL="914400" algn="l" defTabSz="642938" rtl="0" eaLnBrk="1" fontAlgn="base" hangingPunct="1">
        <a:spcBef>
          <a:spcPct val="0"/>
        </a:spcBef>
        <a:spcAft>
          <a:spcPct val="0"/>
        </a:spcAft>
        <a:defRPr sz="3400" b="1">
          <a:solidFill>
            <a:schemeClr val="bg1"/>
          </a:solidFill>
          <a:latin typeface="Arial" charset="0"/>
          <a:ea typeface="ヒラギノ角ゴ ProN W3" pitchFamily="1" charset="-128"/>
        </a:defRPr>
      </a:lvl7pPr>
      <a:lvl8pPr marL="1371600" algn="l" defTabSz="642938" rtl="0" eaLnBrk="1" fontAlgn="base" hangingPunct="1">
        <a:spcBef>
          <a:spcPct val="0"/>
        </a:spcBef>
        <a:spcAft>
          <a:spcPct val="0"/>
        </a:spcAft>
        <a:defRPr sz="3400" b="1">
          <a:solidFill>
            <a:schemeClr val="bg1"/>
          </a:solidFill>
          <a:latin typeface="Arial" charset="0"/>
          <a:ea typeface="ヒラギノ角ゴ ProN W3" pitchFamily="1" charset="-128"/>
        </a:defRPr>
      </a:lvl8pPr>
      <a:lvl9pPr marL="1828800" algn="l" defTabSz="642938" rtl="0" eaLnBrk="1" fontAlgn="base" hangingPunct="1">
        <a:spcBef>
          <a:spcPct val="0"/>
        </a:spcBef>
        <a:spcAft>
          <a:spcPct val="0"/>
        </a:spcAft>
        <a:defRPr sz="3400" b="1">
          <a:solidFill>
            <a:schemeClr val="bg1"/>
          </a:solidFill>
          <a:latin typeface="Arial" charset="0"/>
          <a:ea typeface="ヒラギノ角ゴ ProN W3" pitchFamily="1" charset="-128"/>
        </a:defRPr>
      </a:lvl9pPr>
    </p:titleStyle>
    <p:bodyStyle>
      <a:lvl1pPr marL="160338" indent="-160338" algn="l" defTabSz="642938" rtl="0" eaLnBrk="1" fontAlgn="base" hangingPunct="1">
        <a:spcBef>
          <a:spcPct val="0"/>
        </a:spcBef>
        <a:spcAft>
          <a:spcPct val="50000"/>
        </a:spcAft>
        <a:buFont typeface="Wingdings" pitchFamily="2" charset="2"/>
        <a:buChar char="§"/>
        <a:defRPr>
          <a:solidFill>
            <a:schemeClr val="bg1"/>
          </a:solidFill>
          <a:latin typeface="+mn-lt"/>
          <a:ea typeface="+mn-ea"/>
          <a:cs typeface="ヒラギノ角ゴ ProN W3"/>
        </a:defRPr>
      </a:lvl1pPr>
      <a:lvl2pPr marL="481013" indent="-160338" algn="l" defTabSz="642938" rtl="0" eaLnBrk="1" fontAlgn="base" hangingPunct="1">
        <a:spcBef>
          <a:spcPct val="0"/>
        </a:spcBef>
        <a:spcAft>
          <a:spcPct val="50000"/>
        </a:spcAft>
        <a:buFont typeface="Wingdings" pitchFamily="2" charset="2"/>
        <a:buChar char="§"/>
        <a:defRPr sz="1600">
          <a:solidFill>
            <a:schemeClr val="bg1"/>
          </a:solidFill>
          <a:latin typeface="+mn-lt"/>
          <a:ea typeface="+mn-ea"/>
          <a:cs typeface="ヒラギノ角ゴ ProN W3"/>
        </a:defRPr>
      </a:lvl2pPr>
      <a:lvl3pPr marL="803275" indent="-161925" algn="l" defTabSz="642938" rtl="0" eaLnBrk="1" fontAlgn="base" hangingPunct="1">
        <a:spcBef>
          <a:spcPct val="0"/>
        </a:spcBef>
        <a:spcAft>
          <a:spcPct val="50000"/>
        </a:spcAft>
        <a:buFont typeface="Wingdings" pitchFamily="2" charset="2"/>
        <a:buChar char="§"/>
        <a:defRPr sz="1600">
          <a:solidFill>
            <a:schemeClr val="bg1"/>
          </a:solidFill>
          <a:latin typeface="+mn-lt"/>
          <a:ea typeface="+mn-ea"/>
          <a:cs typeface="ヒラギノ角ゴ ProN W3"/>
        </a:defRPr>
      </a:lvl3pPr>
      <a:lvl4pPr marL="1122363" indent="-158750" algn="l" defTabSz="642938" rtl="0" eaLnBrk="1" fontAlgn="base" hangingPunct="1">
        <a:spcBef>
          <a:spcPct val="0"/>
        </a:spcBef>
        <a:spcAft>
          <a:spcPct val="50000"/>
        </a:spcAft>
        <a:buFont typeface="Wingdings" pitchFamily="2" charset="2"/>
        <a:buChar char="§"/>
        <a:defRPr sz="1400">
          <a:solidFill>
            <a:schemeClr val="bg1"/>
          </a:solidFill>
          <a:latin typeface="+mn-lt"/>
          <a:ea typeface="+mn-ea"/>
          <a:cs typeface="ヒラギノ角ゴ ProN W3"/>
        </a:defRPr>
      </a:lvl4pPr>
      <a:lvl5pPr marL="1449388" indent="-165100" algn="l" defTabSz="642938" rtl="0" eaLnBrk="1" fontAlgn="base" hangingPunct="1">
        <a:spcBef>
          <a:spcPct val="0"/>
        </a:spcBef>
        <a:spcAft>
          <a:spcPct val="50000"/>
        </a:spcAft>
        <a:buFont typeface="Wingdings" pitchFamily="2" charset="2"/>
        <a:buChar char="§"/>
        <a:defRPr sz="1400">
          <a:solidFill>
            <a:schemeClr val="bg1"/>
          </a:solidFill>
          <a:latin typeface="+mn-lt"/>
          <a:ea typeface="+mn-ea"/>
          <a:cs typeface="ヒラギノ角ゴ ProN W3"/>
        </a:defRPr>
      </a:lvl5pPr>
      <a:lvl6pPr marL="1906588" indent="-165100" algn="l" defTabSz="642938" rtl="0" eaLnBrk="1" fontAlgn="base" hangingPunct="1">
        <a:spcBef>
          <a:spcPct val="0"/>
        </a:spcBef>
        <a:spcAft>
          <a:spcPct val="50000"/>
        </a:spcAft>
        <a:buFont typeface="Wingdings" pitchFamily="2" charset="2"/>
        <a:buChar char="§"/>
        <a:defRPr sz="1400">
          <a:solidFill>
            <a:schemeClr val="bg1"/>
          </a:solidFill>
          <a:latin typeface="+mn-lt"/>
          <a:ea typeface="+mn-ea"/>
        </a:defRPr>
      </a:lvl6pPr>
      <a:lvl7pPr marL="2363788" indent="-165100" algn="l" defTabSz="642938" rtl="0" eaLnBrk="1" fontAlgn="base" hangingPunct="1">
        <a:spcBef>
          <a:spcPct val="0"/>
        </a:spcBef>
        <a:spcAft>
          <a:spcPct val="50000"/>
        </a:spcAft>
        <a:buFont typeface="Wingdings" pitchFamily="2" charset="2"/>
        <a:buChar char="§"/>
        <a:defRPr sz="1400">
          <a:solidFill>
            <a:schemeClr val="bg1"/>
          </a:solidFill>
          <a:latin typeface="+mn-lt"/>
          <a:ea typeface="+mn-ea"/>
        </a:defRPr>
      </a:lvl7pPr>
      <a:lvl8pPr marL="2820988" indent="-165100" algn="l" defTabSz="642938" rtl="0" eaLnBrk="1" fontAlgn="base" hangingPunct="1">
        <a:spcBef>
          <a:spcPct val="0"/>
        </a:spcBef>
        <a:spcAft>
          <a:spcPct val="50000"/>
        </a:spcAft>
        <a:buFont typeface="Wingdings" pitchFamily="2" charset="2"/>
        <a:buChar char="§"/>
        <a:defRPr sz="1400">
          <a:solidFill>
            <a:schemeClr val="bg1"/>
          </a:solidFill>
          <a:latin typeface="+mn-lt"/>
          <a:ea typeface="+mn-ea"/>
        </a:defRPr>
      </a:lvl8pPr>
      <a:lvl9pPr marL="3278188" indent="-165100" algn="l" defTabSz="642938" rtl="0" eaLnBrk="1" fontAlgn="base" hangingPunct="1">
        <a:spcBef>
          <a:spcPct val="0"/>
        </a:spcBef>
        <a:spcAft>
          <a:spcPct val="50000"/>
        </a:spcAft>
        <a:buFont typeface="Wingdings" pitchFamily="2" charset="2"/>
        <a:buChar char="§"/>
        <a:defRPr sz="1400">
          <a:solidFill>
            <a:schemeClr val="bg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5239" name="AutoShape 7"/>
          <p:cNvSpPr>
            <a:spLocks/>
          </p:cNvSpPr>
          <p:nvPr/>
        </p:nvSpPr>
        <p:spPr bwMode="auto">
          <a:xfrm>
            <a:off x="3" y="857253"/>
            <a:ext cx="6322484" cy="5572125"/>
          </a:xfrm>
          <a:custGeom>
            <a:avLst/>
            <a:gdLst/>
            <a:ahLst/>
            <a:cxnLst/>
            <a:rect l="0" t="0" r="r" b="b"/>
            <a:pathLst>
              <a:path w="21600" h="21600">
                <a:moveTo>
                  <a:pt x="0" y="0"/>
                </a:moveTo>
                <a:lnTo>
                  <a:pt x="21600" y="0"/>
                </a:lnTo>
                <a:lnTo>
                  <a:pt x="21600" y="21600"/>
                </a:lnTo>
                <a:lnTo>
                  <a:pt x="0" y="21600"/>
                </a:lnTo>
                <a:lnTo>
                  <a:pt x="0" y="0"/>
                </a:lnTo>
                <a:close/>
                <a:moveTo>
                  <a:pt x="0" y="0"/>
                </a:moveTo>
              </a:path>
            </a:pathLst>
          </a:custGeom>
          <a:solidFill>
            <a:schemeClr val="accent1"/>
          </a:solidFill>
          <a:ln w="25400">
            <a:noFill/>
            <a:miter lim="800000"/>
            <a:headEnd/>
            <a:tailEnd/>
          </a:ln>
        </p:spPr>
        <p:txBody>
          <a:bodyPr lIns="0" tIns="0" rIns="0" bIns="0"/>
          <a:lstStyle/>
          <a:p>
            <a:pPr>
              <a:defRPr/>
            </a:pPr>
            <a:endParaRPr lang="en-US">
              <a:latin typeface="Arial" charset="0"/>
              <a:ea typeface="ヒラギノ角ゴ ProN W3" pitchFamily="1" charset="-128"/>
              <a:cs typeface="+mn-cs"/>
            </a:endParaRPr>
          </a:p>
        </p:txBody>
      </p:sp>
      <p:sp>
        <p:nvSpPr>
          <p:cNvPr id="95242" name="AutoShape 10"/>
          <p:cNvSpPr>
            <a:spLocks/>
          </p:cNvSpPr>
          <p:nvPr/>
        </p:nvSpPr>
        <p:spPr bwMode="auto">
          <a:xfrm>
            <a:off x="6417733" y="857253"/>
            <a:ext cx="5156200" cy="5572125"/>
          </a:xfrm>
          <a:custGeom>
            <a:avLst/>
            <a:gdLst/>
            <a:ahLst/>
            <a:cxnLst/>
            <a:rect l="0" t="0" r="r" b="b"/>
            <a:pathLst>
              <a:path w="21600" h="21600">
                <a:moveTo>
                  <a:pt x="0" y="21600"/>
                </a:moveTo>
                <a:lnTo>
                  <a:pt x="0" y="0"/>
                </a:lnTo>
                <a:lnTo>
                  <a:pt x="19854" y="0"/>
                </a:lnTo>
                <a:lnTo>
                  <a:pt x="21600" y="1246"/>
                </a:lnTo>
                <a:lnTo>
                  <a:pt x="21600" y="21600"/>
                </a:lnTo>
                <a:lnTo>
                  <a:pt x="0" y="21600"/>
                </a:lnTo>
                <a:close/>
                <a:moveTo>
                  <a:pt x="0" y="21600"/>
                </a:moveTo>
              </a:path>
            </a:pathLst>
          </a:custGeom>
          <a:solidFill>
            <a:schemeClr val="bg1"/>
          </a:solidFill>
          <a:ln w="25400">
            <a:solidFill>
              <a:schemeClr val="bg2"/>
            </a:solidFill>
            <a:miter lim="800000"/>
            <a:headEnd/>
            <a:tailEnd/>
          </a:ln>
        </p:spPr>
        <p:txBody>
          <a:bodyPr lIns="0" tIns="0" rIns="0" bIns="0"/>
          <a:lstStyle/>
          <a:p>
            <a:pPr>
              <a:defRPr/>
            </a:pPr>
            <a:endParaRPr lang="en-US">
              <a:latin typeface="Arial" charset="0"/>
              <a:ea typeface="ヒラギノ角ゴ ProN W3" pitchFamily="1" charset="-128"/>
              <a:cs typeface="+mn-cs"/>
            </a:endParaRPr>
          </a:p>
        </p:txBody>
      </p:sp>
      <p:sp>
        <p:nvSpPr>
          <p:cNvPr id="3076" name="Rectangle 2"/>
          <p:cNvSpPr>
            <a:spLocks noGrp="1" noChangeArrowheads="1"/>
          </p:cNvSpPr>
          <p:nvPr>
            <p:ph type="title"/>
          </p:nvPr>
        </p:nvSpPr>
        <p:spPr bwMode="auto">
          <a:xfrm>
            <a:off x="639237" y="1338263"/>
            <a:ext cx="5050367" cy="698500"/>
          </a:xfrm>
          <a:prstGeom prst="rect">
            <a:avLst/>
          </a:prstGeom>
          <a:noFill/>
          <a:ln w="9525">
            <a:noFill/>
            <a:miter lim="800000"/>
            <a:headEnd/>
            <a:tailEnd/>
          </a:ln>
        </p:spPr>
        <p:txBody>
          <a:bodyPr vert="horz" wrap="square" lIns="64291" tIns="32146" rIns="64291" bIns="32146" numCol="1" anchor="ctr" anchorCtr="0" compatLnSpc="1">
            <a:prstTxWarp prst="textNoShape">
              <a:avLst/>
            </a:prstTxWarp>
          </a:bodyPr>
          <a:lstStyle/>
          <a:p>
            <a:pPr lvl="0"/>
            <a:r>
              <a:rPr lang="en-US" smtClean="0"/>
              <a:t>Click to edit Master title style</a:t>
            </a:r>
          </a:p>
        </p:txBody>
      </p:sp>
      <p:sp>
        <p:nvSpPr>
          <p:cNvPr id="3077" name="Rectangle 3"/>
          <p:cNvSpPr>
            <a:spLocks noGrp="1" noChangeArrowheads="1"/>
          </p:cNvSpPr>
          <p:nvPr>
            <p:ph type="body" idx="1"/>
          </p:nvPr>
        </p:nvSpPr>
        <p:spPr bwMode="auto">
          <a:xfrm>
            <a:off x="639233" y="2251075"/>
            <a:ext cx="5029200" cy="3721100"/>
          </a:xfrm>
          <a:prstGeom prst="rect">
            <a:avLst/>
          </a:prstGeom>
          <a:noFill/>
          <a:ln w="9525">
            <a:noFill/>
            <a:miter lim="800000"/>
            <a:headEnd/>
            <a:tailEnd/>
          </a:ln>
        </p:spPr>
        <p:txBody>
          <a:bodyPr vert="horz" wrap="square" lIns="64291" tIns="32146" rIns="64291" bIns="3214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5241" name="AutoShape 9"/>
          <p:cNvSpPr>
            <a:spLocks/>
          </p:cNvSpPr>
          <p:nvPr/>
        </p:nvSpPr>
        <p:spPr bwMode="auto">
          <a:xfrm>
            <a:off x="11262784" y="857253"/>
            <a:ext cx="929216" cy="5572125"/>
          </a:xfrm>
          <a:custGeom>
            <a:avLst/>
            <a:gdLst/>
            <a:ahLst/>
            <a:cxnLst/>
            <a:rect l="0" t="0" r="r" b="b"/>
            <a:pathLst>
              <a:path w="21600" h="21600">
                <a:moveTo>
                  <a:pt x="0" y="0"/>
                </a:moveTo>
                <a:lnTo>
                  <a:pt x="21600" y="0"/>
                </a:lnTo>
                <a:lnTo>
                  <a:pt x="21600" y="21600"/>
                </a:lnTo>
                <a:lnTo>
                  <a:pt x="9138" y="21600"/>
                </a:lnTo>
                <a:lnTo>
                  <a:pt x="9138" y="1108"/>
                </a:lnTo>
                <a:lnTo>
                  <a:pt x="0" y="0"/>
                </a:lnTo>
                <a:close/>
                <a:moveTo>
                  <a:pt x="0" y="0"/>
                </a:moveTo>
              </a:path>
            </a:pathLst>
          </a:custGeom>
          <a:solidFill>
            <a:schemeClr val="bg2"/>
          </a:solidFill>
          <a:ln w="25400">
            <a:noFill/>
            <a:miter lim="800000"/>
            <a:headEnd/>
            <a:tailEnd/>
          </a:ln>
        </p:spPr>
        <p:txBody>
          <a:bodyPr lIns="0" tIns="0" rIns="0" bIns="0"/>
          <a:lstStyle/>
          <a:p>
            <a:pPr>
              <a:defRPr/>
            </a:pPr>
            <a:endParaRPr lang="en-US">
              <a:latin typeface="Arial" charset="0"/>
              <a:ea typeface="ヒラギノ角ゴ ProN W3" pitchFamily="1" charset="-128"/>
              <a:cs typeface="+mn-cs"/>
            </a:endParaRPr>
          </a:p>
        </p:txBody>
      </p:sp>
      <p:sp>
        <p:nvSpPr>
          <p:cNvPr id="12" name="Rectangle 4"/>
          <p:cNvSpPr>
            <a:spLocks/>
          </p:cNvSpPr>
          <p:nvPr/>
        </p:nvSpPr>
        <p:spPr bwMode="auto">
          <a:xfrm>
            <a:off x="656170" y="6400805"/>
            <a:ext cx="10215033" cy="320675"/>
          </a:xfrm>
          <a:prstGeom prst="rect">
            <a:avLst/>
          </a:prstGeom>
          <a:noFill/>
          <a:ln w="12700">
            <a:noFill/>
            <a:miter lim="800000"/>
            <a:headEnd/>
            <a:tailEnd/>
          </a:ln>
        </p:spPr>
        <p:txBody>
          <a:bodyPr lIns="0" tIns="0" rIns="0" bIns="0" anchor="ctr"/>
          <a:lstStyle/>
          <a:p>
            <a:pPr defTabSz="642938">
              <a:defRPr/>
            </a:pPr>
            <a:r>
              <a:rPr lang="en-US" sz="600" dirty="0">
                <a:solidFill>
                  <a:schemeClr val="bg2"/>
                </a:solidFill>
                <a:latin typeface="Arial" charset="0"/>
                <a:ea typeface="ヒラギノ角ゴ ProN W3" pitchFamily="1" charset="-128"/>
                <a:cs typeface="+mn-cs"/>
              </a:rPr>
              <a:t>Services provided by Bank of Albuquerque, Bank of Arizona, Bank of Arkansas, Bank of Kansas City, Bank of Oklahoma, Bank of Texas and Colorado State Bank and Trust., divisions of BOKF, NA, a division of BOK Financial Corporation. Data as of 3/31/12, unless otherwise noted.</a:t>
            </a:r>
          </a:p>
        </p:txBody>
      </p:sp>
      <p:sp>
        <p:nvSpPr>
          <p:cNvPr id="13" name="TextBox 12"/>
          <p:cNvSpPr txBox="1"/>
          <p:nvPr/>
        </p:nvSpPr>
        <p:spPr>
          <a:xfrm>
            <a:off x="11582400" y="6553200"/>
            <a:ext cx="508000" cy="215900"/>
          </a:xfrm>
          <a:prstGeom prst="rect">
            <a:avLst/>
          </a:prstGeom>
          <a:noFill/>
        </p:spPr>
        <p:txBody>
          <a:bodyPr>
            <a:spAutoFit/>
          </a:bodyPr>
          <a:lstStyle/>
          <a:p>
            <a:pPr>
              <a:defRPr/>
            </a:pPr>
            <a:fld id="{F0A39AE9-7079-4BD1-97F3-826C686B4092}" type="slidenum">
              <a:rPr lang="en-US" sz="800">
                <a:latin typeface="Arial" charset="0"/>
                <a:ea typeface="ヒラギノ角ゴ ProN W3" pitchFamily="1" charset="-128"/>
                <a:cs typeface="+mn-cs"/>
              </a:rPr>
              <a:pPr>
                <a:defRPr/>
              </a:pPr>
              <a:t>‹#›</a:t>
            </a:fld>
            <a:endParaRPr lang="en-US" sz="800" dirty="0">
              <a:latin typeface="Arial" charset="0"/>
              <a:ea typeface="ヒラギノ角ゴ ProN W3" pitchFamily="1" charset="-128"/>
              <a:cs typeface="+mn-cs"/>
            </a:endParaRPr>
          </a:p>
        </p:txBody>
      </p:sp>
      <p:pic>
        <p:nvPicPr>
          <p:cNvPr id="3081" name="Picture 9" descr="BOKFinATS_hor_b187c.jpg"/>
          <p:cNvPicPr>
            <a:picLocks noChangeAspect="1"/>
          </p:cNvPicPr>
          <p:nvPr/>
        </p:nvPicPr>
        <p:blipFill>
          <a:blip r:embed="rId13" cstate="print"/>
          <a:srcRect/>
          <a:stretch>
            <a:fillRect/>
          </a:stretch>
        </p:blipFill>
        <p:spPr bwMode="auto">
          <a:xfrm>
            <a:off x="8060269" y="236538"/>
            <a:ext cx="3183467" cy="404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ransition>
    <p:push/>
  </p:transition>
  <p:hf hdr="0" dt="0"/>
  <p:txStyles>
    <p:titleStyle>
      <a:lvl1pPr algn="l" defTabSz="642938" rtl="0" eaLnBrk="1" fontAlgn="base" hangingPunct="1">
        <a:spcBef>
          <a:spcPct val="0"/>
        </a:spcBef>
        <a:spcAft>
          <a:spcPct val="0"/>
        </a:spcAft>
        <a:defRPr sz="2800" b="1">
          <a:solidFill>
            <a:schemeClr val="tx2"/>
          </a:solidFill>
          <a:latin typeface="+mj-lt"/>
          <a:ea typeface="+mj-ea"/>
          <a:cs typeface="+mj-cs"/>
        </a:defRPr>
      </a:lvl1pPr>
      <a:lvl2pPr algn="l" defTabSz="642938" rtl="0" eaLnBrk="1" fontAlgn="base" hangingPunct="1">
        <a:spcBef>
          <a:spcPct val="0"/>
        </a:spcBef>
        <a:spcAft>
          <a:spcPct val="0"/>
        </a:spcAft>
        <a:defRPr sz="2800" b="1">
          <a:solidFill>
            <a:schemeClr val="tx2"/>
          </a:solidFill>
          <a:latin typeface="Arial" charset="0"/>
        </a:defRPr>
      </a:lvl2pPr>
      <a:lvl3pPr algn="l" defTabSz="642938" rtl="0" eaLnBrk="1" fontAlgn="base" hangingPunct="1">
        <a:spcBef>
          <a:spcPct val="0"/>
        </a:spcBef>
        <a:spcAft>
          <a:spcPct val="0"/>
        </a:spcAft>
        <a:defRPr sz="2800" b="1">
          <a:solidFill>
            <a:schemeClr val="tx2"/>
          </a:solidFill>
          <a:latin typeface="Arial" charset="0"/>
        </a:defRPr>
      </a:lvl3pPr>
      <a:lvl4pPr algn="l" defTabSz="642938" rtl="0" eaLnBrk="1" fontAlgn="base" hangingPunct="1">
        <a:spcBef>
          <a:spcPct val="0"/>
        </a:spcBef>
        <a:spcAft>
          <a:spcPct val="0"/>
        </a:spcAft>
        <a:defRPr sz="2800" b="1">
          <a:solidFill>
            <a:schemeClr val="tx2"/>
          </a:solidFill>
          <a:latin typeface="Arial" charset="0"/>
        </a:defRPr>
      </a:lvl4pPr>
      <a:lvl5pPr algn="l" defTabSz="642938" rtl="0" eaLnBrk="1" fontAlgn="base" hangingPunct="1">
        <a:spcBef>
          <a:spcPct val="0"/>
        </a:spcBef>
        <a:spcAft>
          <a:spcPct val="0"/>
        </a:spcAft>
        <a:defRPr sz="2800" b="1">
          <a:solidFill>
            <a:schemeClr val="tx2"/>
          </a:solidFill>
          <a:latin typeface="Arial" charset="0"/>
        </a:defRPr>
      </a:lvl5pPr>
      <a:lvl6pPr marL="457200" algn="l" defTabSz="642938" rtl="0" eaLnBrk="1" fontAlgn="base" hangingPunct="1">
        <a:spcBef>
          <a:spcPct val="0"/>
        </a:spcBef>
        <a:spcAft>
          <a:spcPct val="0"/>
        </a:spcAft>
        <a:defRPr sz="3400">
          <a:solidFill>
            <a:schemeClr val="tx2"/>
          </a:solidFill>
          <a:latin typeface="Arial" charset="0"/>
        </a:defRPr>
      </a:lvl6pPr>
      <a:lvl7pPr marL="914400" algn="l" defTabSz="642938" rtl="0" eaLnBrk="1" fontAlgn="base" hangingPunct="1">
        <a:spcBef>
          <a:spcPct val="0"/>
        </a:spcBef>
        <a:spcAft>
          <a:spcPct val="0"/>
        </a:spcAft>
        <a:defRPr sz="3400">
          <a:solidFill>
            <a:schemeClr val="tx2"/>
          </a:solidFill>
          <a:latin typeface="Arial" charset="0"/>
        </a:defRPr>
      </a:lvl7pPr>
      <a:lvl8pPr marL="1371600" algn="l" defTabSz="642938" rtl="0" eaLnBrk="1" fontAlgn="base" hangingPunct="1">
        <a:spcBef>
          <a:spcPct val="0"/>
        </a:spcBef>
        <a:spcAft>
          <a:spcPct val="0"/>
        </a:spcAft>
        <a:defRPr sz="3400">
          <a:solidFill>
            <a:schemeClr val="tx2"/>
          </a:solidFill>
          <a:latin typeface="Arial" charset="0"/>
        </a:defRPr>
      </a:lvl8pPr>
      <a:lvl9pPr marL="1828800" algn="l" defTabSz="642938" rtl="0" eaLnBrk="1" fontAlgn="base" hangingPunct="1">
        <a:spcBef>
          <a:spcPct val="0"/>
        </a:spcBef>
        <a:spcAft>
          <a:spcPct val="0"/>
        </a:spcAft>
        <a:defRPr sz="3400">
          <a:solidFill>
            <a:schemeClr val="tx2"/>
          </a:solidFill>
          <a:latin typeface="Arial" charset="0"/>
        </a:defRPr>
      </a:lvl9pPr>
    </p:titleStyle>
    <p:bodyStyle>
      <a:lvl1pPr marL="158750" indent="-158750" algn="l" defTabSz="642938" rtl="0" eaLnBrk="1" fontAlgn="base" hangingPunct="1">
        <a:spcBef>
          <a:spcPct val="0"/>
        </a:spcBef>
        <a:spcAft>
          <a:spcPct val="50000"/>
        </a:spcAft>
        <a:buFont typeface="Wingdings" pitchFamily="2" charset="2"/>
        <a:buChar char="§"/>
        <a:defRPr sz="1600">
          <a:solidFill>
            <a:schemeClr val="tx1"/>
          </a:solidFill>
          <a:latin typeface="+mn-lt"/>
          <a:ea typeface="+mn-ea"/>
          <a:cs typeface="+mn-cs"/>
        </a:defRPr>
      </a:lvl1pPr>
      <a:lvl2pPr marL="401638" indent="-163513" algn="l" defTabSz="642938" rtl="0" eaLnBrk="1" fontAlgn="base" hangingPunct="1">
        <a:spcBef>
          <a:spcPct val="0"/>
        </a:spcBef>
        <a:spcAft>
          <a:spcPct val="50000"/>
        </a:spcAft>
        <a:buFont typeface="Wingdings" pitchFamily="2" charset="2"/>
        <a:buChar char="§"/>
        <a:defRPr sz="1400">
          <a:solidFill>
            <a:schemeClr val="tx1"/>
          </a:solidFill>
          <a:latin typeface="+mn-lt"/>
        </a:defRPr>
      </a:lvl2pPr>
      <a:lvl3pPr marL="642938" indent="-160338" algn="l" defTabSz="642938" rtl="0" eaLnBrk="1" fontAlgn="base" hangingPunct="1">
        <a:spcBef>
          <a:spcPct val="0"/>
        </a:spcBef>
        <a:spcAft>
          <a:spcPct val="50000"/>
        </a:spcAft>
        <a:buFont typeface="Wingdings" pitchFamily="2" charset="2"/>
        <a:buChar char="§"/>
        <a:defRPr sz="1400">
          <a:solidFill>
            <a:schemeClr val="tx1"/>
          </a:solidFill>
          <a:latin typeface="+mn-lt"/>
        </a:defRPr>
      </a:lvl3pPr>
      <a:lvl4pPr marL="884238" indent="-160338" algn="l" defTabSz="642938" rtl="0" eaLnBrk="1" fontAlgn="base" hangingPunct="1">
        <a:spcBef>
          <a:spcPct val="0"/>
        </a:spcBef>
        <a:spcAft>
          <a:spcPct val="50000"/>
        </a:spcAft>
        <a:buFont typeface="Wingdings" pitchFamily="2" charset="2"/>
        <a:buChar char="§"/>
        <a:defRPr sz="1400">
          <a:solidFill>
            <a:schemeClr val="tx1"/>
          </a:solidFill>
          <a:latin typeface="+mn-lt"/>
        </a:defRPr>
      </a:lvl4pPr>
      <a:lvl5pPr marL="1125538" indent="-161925" algn="l" defTabSz="642938" rtl="0" eaLnBrk="1" fontAlgn="base" hangingPunct="1">
        <a:spcBef>
          <a:spcPct val="0"/>
        </a:spcBef>
        <a:spcAft>
          <a:spcPct val="50000"/>
        </a:spcAft>
        <a:buFont typeface="Wingdings" pitchFamily="2" charset="2"/>
        <a:buChar char="§"/>
        <a:defRPr sz="1400">
          <a:solidFill>
            <a:schemeClr val="tx1"/>
          </a:solidFill>
          <a:latin typeface="+mn-lt"/>
        </a:defRPr>
      </a:lvl5pPr>
      <a:lvl6pPr marL="1582738" indent="-161925" algn="l" defTabSz="642938" rtl="0" eaLnBrk="1" fontAlgn="base" hangingPunct="1">
        <a:spcBef>
          <a:spcPct val="0"/>
        </a:spcBef>
        <a:spcAft>
          <a:spcPct val="50000"/>
        </a:spcAft>
        <a:buFont typeface="Wingdings" pitchFamily="2" charset="2"/>
        <a:buChar char="§"/>
        <a:defRPr sz="1400">
          <a:solidFill>
            <a:schemeClr val="tx1"/>
          </a:solidFill>
          <a:latin typeface="+mn-lt"/>
        </a:defRPr>
      </a:lvl6pPr>
      <a:lvl7pPr marL="2039938" indent="-161925" algn="l" defTabSz="642938" rtl="0" eaLnBrk="1" fontAlgn="base" hangingPunct="1">
        <a:spcBef>
          <a:spcPct val="0"/>
        </a:spcBef>
        <a:spcAft>
          <a:spcPct val="50000"/>
        </a:spcAft>
        <a:buFont typeface="Wingdings" pitchFamily="2" charset="2"/>
        <a:buChar char="§"/>
        <a:defRPr sz="1400">
          <a:solidFill>
            <a:schemeClr val="tx1"/>
          </a:solidFill>
          <a:latin typeface="+mn-lt"/>
        </a:defRPr>
      </a:lvl7pPr>
      <a:lvl8pPr marL="2497138" indent="-161925" algn="l" defTabSz="642938" rtl="0" eaLnBrk="1" fontAlgn="base" hangingPunct="1">
        <a:spcBef>
          <a:spcPct val="0"/>
        </a:spcBef>
        <a:spcAft>
          <a:spcPct val="50000"/>
        </a:spcAft>
        <a:buFont typeface="Wingdings" pitchFamily="2" charset="2"/>
        <a:buChar char="§"/>
        <a:defRPr sz="1400">
          <a:solidFill>
            <a:schemeClr val="tx1"/>
          </a:solidFill>
          <a:latin typeface="+mn-lt"/>
        </a:defRPr>
      </a:lvl8pPr>
      <a:lvl9pPr marL="2954338" indent="-161925" algn="l" defTabSz="642938" rtl="0" eaLnBrk="1" fontAlgn="base" hangingPunct="1">
        <a:spcBef>
          <a:spcPct val="0"/>
        </a:spcBef>
        <a:spcAft>
          <a:spcPct val="50000"/>
        </a:spcAft>
        <a:buFont typeface="Wingdings" pitchFamily="2" charset="2"/>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426" name="AutoShape 2"/>
          <p:cNvSpPr>
            <a:spLocks/>
          </p:cNvSpPr>
          <p:nvPr/>
        </p:nvSpPr>
        <p:spPr bwMode="auto">
          <a:xfrm>
            <a:off x="3" y="857253"/>
            <a:ext cx="6322484" cy="5572125"/>
          </a:xfrm>
          <a:custGeom>
            <a:avLst/>
            <a:gdLst/>
            <a:ahLst/>
            <a:cxnLst/>
            <a:rect l="0" t="0" r="r" b="b"/>
            <a:pathLst>
              <a:path w="21600" h="21600">
                <a:moveTo>
                  <a:pt x="0" y="0"/>
                </a:moveTo>
                <a:lnTo>
                  <a:pt x="21600" y="0"/>
                </a:lnTo>
                <a:lnTo>
                  <a:pt x="21600" y="21600"/>
                </a:lnTo>
                <a:lnTo>
                  <a:pt x="0" y="21600"/>
                </a:lnTo>
                <a:lnTo>
                  <a:pt x="0" y="0"/>
                </a:lnTo>
                <a:close/>
                <a:moveTo>
                  <a:pt x="0" y="0"/>
                </a:moveTo>
              </a:path>
            </a:pathLst>
          </a:custGeom>
          <a:solidFill>
            <a:schemeClr val="bg2"/>
          </a:solidFill>
          <a:ln w="25400">
            <a:noFill/>
            <a:miter lim="800000"/>
            <a:headEnd/>
            <a:tailEnd/>
          </a:ln>
        </p:spPr>
        <p:txBody>
          <a:bodyPr lIns="0" tIns="0" rIns="0" bIns="0"/>
          <a:lstStyle/>
          <a:p>
            <a:pPr>
              <a:defRPr/>
            </a:pPr>
            <a:endParaRPr lang="en-US">
              <a:latin typeface="Arial" charset="0"/>
              <a:ea typeface="ヒラギノ角ゴ ProN W3" pitchFamily="1" charset="-128"/>
              <a:cs typeface="+mn-cs"/>
            </a:endParaRPr>
          </a:p>
        </p:txBody>
      </p:sp>
      <p:sp>
        <p:nvSpPr>
          <p:cNvPr id="103427" name="AutoShape 3"/>
          <p:cNvSpPr>
            <a:spLocks/>
          </p:cNvSpPr>
          <p:nvPr/>
        </p:nvSpPr>
        <p:spPr bwMode="auto">
          <a:xfrm>
            <a:off x="6417733" y="857253"/>
            <a:ext cx="5156200" cy="5572125"/>
          </a:xfrm>
          <a:custGeom>
            <a:avLst/>
            <a:gdLst/>
            <a:ahLst/>
            <a:cxnLst/>
            <a:rect l="0" t="0" r="r" b="b"/>
            <a:pathLst>
              <a:path w="21600" h="21600">
                <a:moveTo>
                  <a:pt x="0" y="21600"/>
                </a:moveTo>
                <a:lnTo>
                  <a:pt x="0" y="0"/>
                </a:lnTo>
                <a:lnTo>
                  <a:pt x="19854" y="0"/>
                </a:lnTo>
                <a:lnTo>
                  <a:pt x="21600" y="1246"/>
                </a:lnTo>
                <a:lnTo>
                  <a:pt x="21600" y="21600"/>
                </a:lnTo>
                <a:lnTo>
                  <a:pt x="0" y="21600"/>
                </a:lnTo>
                <a:close/>
                <a:moveTo>
                  <a:pt x="0" y="21600"/>
                </a:moveTo>
              </a:path>
            </a:pathLst>
          </a:custGeom>
          <a:solidFill>
            <a:schemeClr val="bg1"/>
          </a:solidFill>
          <a:ln w="25400">
            <a:solidFill>
              <a:schemeClr val="bg2"/>
            </a:solidFill>
            <a:miter lim="800000"/>
            <a:headEnd/>
            <a:tailEnd/>
          </a:ln>
        </p:spPr>
        <p:txBody>
          <a:bodyPr lIns="0" tIns="0" rIns="0" bIns="0"/>
          <a:lstStyle/>
          <a:p>
            <a:pPr>
              <a:defRPr/>
            </a:pPr>
            <a:endParaRPr lang="en-US">
              <a:latin typeface="Arial" charset="0"/>
              <a:ea typeface="ヒラギノ角ゴ ProN W3" pitchFamily="1" charset="-128"/>
              <a:cs typeface="+mn-cs"/>
            </a:endParaRPr>
          </a:p>
        </p:txBody>
      </p:sp>
      <p:sp>
        <p:nvSpPr>
          <p:cNvPr id="4100" name="Rectangle 4"/>
          <p:cNvSpPr>
            <a:spLocks noGrp="1" noChangeArrowheads="1"/>
          </p:cNvSpPr>
          <p:nvPr>
            <p:ph type="title"/>
          </p:nvPr>
        </p:nvSpPr>
        <p:spPr bwMode="auto">
          <a:xfrm>
            <a:off x="639238" y="1338263"/>
            <a:ext cx="5050367" cy="698500"/>
          </a:xfrm>
          <a:prstGeom prst="rect">
            <a:avLst/>
          </a:prstGeom>
          <a:noFill/>
          <a:ln w="9525">
            <a:noFill/>
            <a:miter lim="800000"/>
            <a:headEnd/>
            <a:tailEnd/>
          </a:ln>
        </p:spPr>
        <p:txBody>
          <a:bodyPr vert="horz" wrap="square" lIns="64291" tIns="32146" rIns="64291" bIns="32146" numCol="1" anchor="ctr" anchorCtr="0" compatLnSpc="1">
            <a:prstTxWarp prst="textNoShape">
              <a:avLst/>
            </a:prstTxWarp>
          </a:bodyPr>
          <a:lstStyle/>
          <a:p>
            <a:pPr lvl="0"/>
            <a:r>
              <a:rPr lang="en-US" smtClean="0"/>
              <a:t>Click to edit Master title style</a:t>
            </a:r>
          </a:p>
        </p:txBody>
      </p:sp>
      <p:sp>
        <p:nvSpPr>
          <p:cNvPr id="4101" name="Rectangle 5"/>
          <p:cNvSpPr>
            <a:spLocks noGrp="1" noChangeArrowheads="1"/>
          </p:cNvSpPr>
          <p:nvPr>
            <p:ph type="body" idx="1"/>
          </p:nvPr>
        </p:nvSpPr>
        <p:spPr bwMode="auto">
          <a:xfrm>
            <a:off x="639233" y="2232025"/>
            <a:ext cx="5037667" cy="3797300"/>
          </a:xfrm>
          <a:prstGeom prst="rect">
            <a:avLst/>
          </a:prstGeom>
          <a:noFill/>
          <a:ln w="9525" algn="ctr">
            <a:noFill/>
            <a:miter lim="800000"/>
            <a:headEnd/>
            <a:tailEnd/>
          </a:ln>
        </p:spPr>
        <p:txBody>
          <a:bodyPr vert="horz" wrap="square" lIns="64291" tIns="32146" rIns="64291" bIns="3214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31" name="AutoShape 7"/>
          <p:cNvSpPr>
            <a:spLocks/>
          </p:cNvSpPr>
          <p:nvPr/>
        </p:nvSpPr>
        <p:spPr bwMode="auto">
          <a:xfrm>
            <a:off x="11262784" y="857253"/>
            <a:ext cx="929216" cy="5572125"/>
          </a:xfrm>
          <a:custGeom>
            <a:avLst/>
            <a:gdLst/>
            <a:ahLst/>
            <a:cxnLst/>
            <a:rect l="0" t="0" r="r" b="b"/>
            <a:pathLst>
              <a:path w="21600" h="21600">
                <a:moveTo>
                  <a:pt x="0" y="0"/>
                </a:moveTo>
                <a:lnTo>
                  <a:pt x="21600" y="0"/>
                </a:lnTo>
                <a:lnTo>
                  <a:pt x="21600" y="21600"/>
                </a:lnTo>
                <a:lnTo>
                  <a:pt x="9138" y="21600"/>
                </a:lnTo>
                <a:lnTo>
                  <a:pt x="9138" y="1108"/>
                </a:lnTo>
                <a:lnTo>
                  <a:pt x="0" y="0"/>
                </a:lnTo>
                <a:close/>
                <a:moveTo>
                  <a:pt x="0" y="0"/>
                </a:moveTo>
              </a:path>
            </a:pathLst>
          </a:custGeom>
          <a:solidFill>
            <a:schemeClr val="accent1"/>
          </a:solidFill>
          <a:ln w="25400">
            <a:noFill/>
            <a:miter lim="800000"/>
            <a:headEnd/>
            <a:tailEnd/>
          </a:ln>
        </p:spPr>
        <p:txBody>
          <a:bodyPr lIns="0" tIns="0" rIns="0" bIns="0"/>
          <a:lstStyle/>
          <a:p>
            <a:pPr>
              <a:defRPr/>
            </a:pPr>
            <a:endParaRPr lang="en-US">
              <a:latin typeface="Arial" charset="0"/>
              <a:ea typeface="ヒラギノ角ゴ ProN W3" pitchFamily="1" charset="-128"/>
              <a:cs typeface="+mn-cs"/>
            </a:endParaRPr>
          </a:p>
        </p:txBody>
      </p:sp>
      <p:sp>
        <p:nvSpPr>
          <p:cNvPr id="12" name="Rectangle 4"/>
          <p:cNvSpPr>
            <a:spLocks/>
          </p:cNvSpPr>
          <p:nvPr/>
        </p:nvSpPr>
        <p:spPr bwMode="auto">
          <a:xfrm>
            <a:off x="656172" y="6400807"/>
            <a:ext cx="10215033" cy="320675"/>
          </a:xfrm>
          <a:prstGeom prst="rect">
            <a:avLst/>
          </a:prstGeom>
          <a:noFill/>
          <a:ln w="12700">
            <a:noFill/>
            <a:miter lim="800000"/>
            <a:headEnd/>
            <a:tailEnd/>
          </a:ln>
        </p:spPr>
        <p:txBody>
          <a:bodyPr lIns="0" tIns="0" rIns="0" bIns="0" anchor="ctr"/>
          <a:lstStyle/>
          <a:p>
            <a:pPr defTabSz="642938">
              <a:defRPr/>
            </a:pPr>
            <a:r>
              <a:rPr lang="en-US" sz="600" dirty="0">
                <a:solidFill>
                  <a:schemeClr val="bg2"/>
                </a:solidFill>
                <a:latin typeface="Arial" charset="0"/>
                <a:ea typeface="ヒラギノ角ゴ ProN W3" pitchFamily="1" charset="-128"/>
                <a:cs typeface="+mn-cs"/>
              </a:rPr>
              <a:t>Services provided by Bank of Albuquerque, Bank of Arizona, Bank of Arkansas, Bank of Kansas City, Bank of Oklahoma, Bank of Texas and Colorado State Bank and Trust., divisions of BOKF, NA, a division of BOK Financial Corporation. Data as of 12/31/14, unless otherwise noted.</a:t>
            </a:r>
          </a:p>
        </p:txBody>
      </p:sp>
      <p:sp>
        <p:nvSpPr>
          <p:cNvPr id="13" name="TextBox 12"/>
          <p:cNvSpPr txBox="1"/>
          <p:nvPr/>
        </p:nvSpPr>
        <p:spPr>
          <a:xfrm>
            <a:off x="11582400" y="6553200"/>
            <a:ext cx="508000" cy="215900"/>
          </a:xfrm>
          <a:prstGeom prst="rect">
            <a:avLst/>
          </a:prstGeom>
          <a:noFill/>
        </p:spPr>
        <p:txBody>
          <a:bodyPr>
            <a:spAutoFit/>
          </a:bodyPr>
          <a:lstStyle/>
          <a:p>
            <a:pPr>
              <a:defRPr/>
            </a:pPr>
            <a:fld id="{426837EF-98B8-45CE-A98E-6921D0BAFE63}" type="slidenum">
              <a:rPr lang="en-US" sz="800">
                <a:latin typeface="Arial" charset="0"/>
                <a:ea typeface="ヒラギノ角ゴ ProN W3" pitchFamily="1" charset="-128"/>
                <a:cs typeface="+mn-cs"/>
              </a:rPr>
              <a:pPr>
                <a:defRPr/>
              </a:pPr>
              <a:t>‹#›</a:t>
            </a:fld>
            <a:endParaRPr lang="en-US" sz="800" dirty="0">
              <a:latin typeface="Arial" charset="0"/>
              <a:ea typeface="ヒラギノ角ゴ ProN W3" pitchFamily="1" charset="-128"/>
              <a:cs typeface="+mn-cs"/>
            </a:endParaRPr>
          </a:p>
        </p:txBody>
      </p:sp>
      <p:pic>
        <p:nvPicPr>
          <p:cNvPr id="4105" name="Picture 9" descr="BOKFinATS_hor_b187c.jpg"/>
          <p:cNvPicPr>
            <a:picLocks noChangeAspect="1"/>
          </p:cNvPicPr>
          <p:nvPr/>
        </p:nvPicPr>
        <p:blipFill>
          <a:blip r:embed="rId13" cstate="print"/>
          <a:srcRect/>
          <a:stretch>
            <a:fillRect/>
          </a:stretch>
        </p:blipFill>
        <p:spPr bwMode="auto">
          <a:xfrm>
            <a:off x="8060269" y="236538"/>
            <a:ext cx="3183467" cy="404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p:push/>
  </p:transition>
  <p:hf hdr="0" dt="0"/>
  <p:txStyles>
    <p:titleStyle>
      <a:lvl1pPr algn="l" defTabSz="642938" rtl="0" eaLnBrk="1" fontAlgn="base" hangingPunct="1">
        <a:spcBef>
          <a:spcPct val="0"/>
        </a:spcBef>
        <a:spcAft>
          <a:spcPct val="0"/>
        </a:spcAft>
        <a:defRPr sz="2800" b="1">
          <a:solidFill>
            <a:schemeClr val="tx2"/>
          </a:solidFill>
          <a:latin typeface="+mj-lt"/>
          <a:ea typeface="+mj-ea"/>
          <a:cs typeface="+mj-cs"/>
        </a:defRPr>
      </a:lvl1pPr>
      <a:lvl2pPr algn="l" defTabSz="642938" rtl="0" eaLnBrk="1" fontAlgn="base" hangingPunct="1">
        <a:spcBef>
          <a:spcPct val="0"/>
        </a:spcBef>
        <a:spcAft>
          <a:spcPct val="0"/>
        </a:spcAft>
        <a:defRPr sz="2800" b="1">
          <a:solidFill>
            <a:schemeClr val="tx2"/>
          </a:solidFill>
          <a:latin typeface="Arial" charset="0"/>
        </a:defRPr>
      </a:lvl2pPr>
      <a:lvl3pPr algn="l" defTabSz="642938" rtl="0" eaLnBrk="1" fontAlgn="base" hangingPunct="1">
        <a:spcBef>
          <a:spcPct val="0"/>
        </a:spcBef>
        <a:spcAft>
          <a:spcPct val="0"/>
        </a:spcAft>
        <a:defRPr sz="2800" b="1">
          <a:solidFill>
            <a:schemeClr val="tx2"/>
          </a:solidFill>
          <a:latin typeface="Arial" charset="0"/>
        </a:defRPr>
      </a:lvl3pPr>
      <a:lvl4pPr algn="l" defTabSz="642938" rtl="0" eaLnBrk="1" fontAlgn="base" hangingPunct="1">
        <a:spcBef>
          <a:spcPct val="0"/>
        </a:spcBef>
        <a:spcAft>
          <a:spcPct val="0"/>
        </a:spcAft>
        <a:defRPr sz="2800" b="1">
          <a:solidFill>
            <a:schemeClr val="tx2"/>
          </a:solidFill>
          <a:latin typeface="Arial" charset="0"/>
        </a:defRPr>
      </a:lvl4pPr>
      <a:lvl5pPr algn="l" defTabSz="642938" rtl="0" eaLnBrk="1" fontAlgn="base" hangingPunct="1">
        <a:spcBef>
          <a:spcPct val="0"/>
        </a:spcBef>
        <a:spcAft>
          <a:spcPct val="0"/>
        </a:spcAft>
        <a:defRPr sz="2800" b="1">
          <a:solidFill>
            <a:schemeClr val="tx2"/>
          </a:solidFill>
          <a:latin typeface="Arial" charset="0"/>
        </a:defRPr>
      </a:lvl5pPr>
      <a:lvl6pPr marL="457200" algn="l" defTabSz="642938" rtl="0" eaLnBrk="1" fontAlgn="base" hangingPunct="1">
        <a:spcBef>
          <a:spcPct val="0"/>
        </a:spcBef>
        <a:spcAft>
          <a:spcPct val="0"/>
        </a:spcAft>
        <a:defRPr sz="3400">
          <a:solidFill>
            <a:schemeClr val="tx2"/>
          </a:solidFill>
          <a:latin typeface="Arial" charset="0"/>
        </a:defRPr>
      </a:lvl6pPr>
      <a:lvl7pPr marL="914400" algn="l" defTabSz="642938" rtl="0" eaLnBrk="1" fontAlgn="base" hangingPunct="1">
        <a:spcBef>
          <a:spcPct val="0"/>
        </a:spcBef>
        <a:spcAft>
          <a:spcPct val="0"/>
        </a:spcAft>
        <a:defRPr sz="3400">
          <a:solidFill>
            <a:schemeClr val="tx2"/>
          </a:solidFill>
          <a:latin typeface="Arial" charset="0"/>
        </a:defRPr>
      </a:lvl7pPr>
      <a:lvl8pPr marL="1371600" algn="l" defTabSz="642938" rtl="0" eaLnBrk="1" fontAlgn="base" hangingPunct="1">
        <a:spcBef>
          <a:spcPct val="0"/>
        </a:spcBef>
        <a:spcAft>
          <a:spcPct val="0"/>
        </a:spcAft>
        <a:defRPr sz="3400">
          <a:solidFill>
            <a:schemeClr val="tx2"/>
          </a:solidFill>
          <a:latin typeface="Arial" charset="0"/>
        </a:defRPr>
      </a:lvl8pPr>
      <a:lvl9pPr marL="1828800" algn="l" defTabSz="642938" rtl="0" eaLnBrk="1" fontAlgn="base" hangingPunct="1">
        <a:spcBef>
          <a:spcPct val="0"/>
        </a:spcBef>
        <a:spcAft>
          <a:spcPct val="0"/>
        </a:spcAft>
        <a:defRPr sz="3400">
          <a:solidFill>
            <a:schemeClr val="tx2"/>
          </a:solidFill>
          <a:latin typeface="Arial" charset="0"/>
        </a:defRPr>
      </a:lvl9pPr>
    </p:titleStyle>
    <p:bodyStyle>
      <a:lvl1pPr marL="158750" indent="-158750" algn="l" defTabSz="642938" rtl="0" eaLnBrk="1" fontAlgn="base" hangingPunct="1">
        <a:spcBef>
          <a:spcPct val="0"/>
        </a:spcBef>
        <a:spcAft>
          <a:spcPct val="50000"/>
        </a:spcAft>
        <a:buFont typeface="Wingdings" pitchFamily="2" charset="2"/>
        <a:buChar char="§"/>
        <a:defRPr sz="1600">
          <a:solidFill>
            <a:schemeClr val="tx1"/>
          </a:solidFill>
          <a:latin typeface="+mn-lt"/>
          <a:ea typeface="+mn-ea"/>
          <a:cs typeface="+mn-cs"/>
        </a:defRPr>
      </a:lvl1pPr>
      <a:lvl2pPr marL="401638" indent="-163513" algn="l" defTabSz="642938" rtl="0" eaLnBrk="1" fontAlgn="base" hangingPunct="1">
        <a:spcBef>
          <a:spcPct val="0"/>
        </a:spcBef>
        <a:spcAft>
          <a:spcPct val="50000"/>
        </a:spcAft>
        <a:buFont typeface="Wingdings" pitchFamily="2" charset="2"/>
        <a:buChar char="§"/>
        <a:defRPr sz="1400">
          <a:solidFill>
            <a:schemeClr val="tx1"/>
          </a:solidFill>
          <a:latin typeface="+mn-lt"/>
        </a:defRPr>
      </a:lvl2pPr>
      <a:lvl3pPr marL="642938" indent="-160338" algn="l" defTabSz="642938" rtl="0" eaLnBrk="1" fontAlgn="base" hangingPunct="1">
        <a:spcBef>
          <a:spcPct val="0"/>
        </a:spcBef>
        <a:spcAft>
          <a:spcPct val="50000"/>
        </a:spcAft>
        <a:buFont typeface="Wingdings" pitchFamily="2" charset="2"/>
        <a:buChar char="§"/>
        <a:defRPr sz="1400">
          <a:solidFill>
            <a:schemeClr val="tx1"/>
          </a:solidFill>
          <a:latin typeface="+mn-lt"/>
        </a:defRPr>
      </a:lvl3pPr>
      <a:lvl4pPr marL="884238" indent="-160338" algn="l" defTabSz="642938" rtl="0" eaLnBrk="1" fontAlgn="base" hangingPunct="1">
        <a:spcBef>
          <a:spcPct val="0"/>
        </a:spcBef>
        <a:spcAft>
          <a:spcPct val="50000"/>
        </a:spcAft>
        <a:buFont typeface="Wingdings" pitchFamily="2" charset="2"/>
        <a:buChar char="§"/>
        <a:defRPr sz="1400">
          <a:solidFill>
            <a:schemeClr val="tx1"/>
          </a:solidFill>
          <a:latin typeface="+mn-lt"/>
        </a:defRPr>
      </a:lvl4pPr>
      <a:lvl5pPr marL="1125538" indent="-161925" algn="l" defTabSz="642938" rtl="0" eaLnBrk="1" fontAlgn="base" hangingPunct="1">
        <a:spcBef>
          <a:spcPct val="0"/>
        </a:spcBef>
        <a:spcAft>
          <a:spcPct val="50000"/>
        </a:spcAft>
        <a:buFont typeface="Wingdings" pitchFamily="2" charset="2"/>
        <a:buChar char="§"/>
        <a:defRPr sz="1400">
          <a:solidFill>
            <a:schemeClr val="tx1"/>
          </a:solidFill>
          <a:latin typeface="+mn-lt"/>
        </a:defRPr>
      </a:lvl5pPr>
      <a:lvl6pPr marL="1582738" indent="-161925" algn="l" defTabSz="642938" rtl="0" eaLnBrk="1" fontAlgn="base" hangingPunct="1">
        <a:spcBef>
          <a:spcPct val="0"/>
        </a:spcBef>
        <a:spcAft>
          <a:spcPct val="50000"/>
        </a:spcAft>
        <a:buFont typeface="Wingdings" pitchFamily="2" charset="2"/>
        <a:buChar char="§"/>
        <a:defRPr sz="1400">
          <a:solidFill>
            <a:schemeClr val="tx1"/>
          </a:solidFill>
          <a:latin typeface="+mn-lt"/>
        </a:defRPr>
      </a:lvl6pPr>
      <a:lvl7pPr marL="2039938" indent="-161925" algn="l" defTabSz="642938" rtl="0" eaLnBrk="1" fontAlgn="base" hangingPunct="1">
        <a:spcBef>
          <a:spcPct val="0"/>
        </a:spcBef>
        <a:spcAft>
          <a:spcPct val="50000"/>
        </a:spcAft>
        <a:buFont typeface="Wingdings" pitchFamily="2" charset="2"/>
        <a:buChar char="§"/>
        <a:defRPr sz="1400">
          <a:solidFill>
            <a:schemeClr val="tx1"/>
          </a:solidFill>
          <a:latin typeface="+mn-lt"/>
        </a:defRPr>
      </a:lvl7pPr>
      <a:lvl8pPr marL="2497138" indent="-161925" algn="l" defTabSz="642938" rtl="0" eaLnBrk="1" fontAlgn="base" hangingPunct="1">
        <a:spcBef>
          <a:spcPct val="0"/>
        </a:spcBef>
        <a:spcAft>
          <a:spcPct val="50000"/>
        </a:spcAft>
        <a:buFont typeface="Wingdings" pitchFamily="2" charset="2"/>
        <a:buChar char="§"/>
        <a:defRPr sz="1400">
          <a:solidFill>
            <a:schemeClr val="tx1"/>
          </a:solidFill>
          <a:latin typeface="+mn-lt"/>
        </a:defRPr>
      </a:lvl8pPr>
      <a:lvl9pPr marL="2954338" indent="-161925" algn="l" defTabSz="642938" rtl="0" eaLnBrk="1" fontAlgn="base" hangingPunct="1">
        <a:spcBef>
          <a:spcPct val="0"/>
        </a:spcBef>
        <a:spcAft>
          <a:spcPct val="50000"/>
        </a:spcAft>
        <a:buFont typeface="Wingdings" pitchFamily="2" charset="2"/>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6503" name="AutoShape 7"/>
          <p:cNvSpPr>
            <a:spLocks/>
          </p:cNvSpPr>
          <p:nvPr/>
        </p:nvSpPr>
        <p:spPr bwMode="auto">
          <a:xfrm>
            <a:off x="630767" y="857253"/>
            <a:ext cx="5154084" cy="5572125"/>
          </a:xfrm>
          <a:custGeom>
            <a:avLst/>
            <a:gdLst/>
            <a:ahLst/>
            <a:cxnLst/>
            <a:rect l="0" t="0" r="r" b="b"/>
            <a:pathLst>
              <a:path w="21600" h="21600">
                <a:moveTo>
                  <a:pt x="0" y="21600"/>
                </a:moveTo>
                <a:lnTo>
                  <a:pt x="0" y="0"/>
                </a:lnTo>
                <a:lnTo>
                  <a:pt x="19854" y="0"/>
                </a:lnTo>
                <a:lnTo>
                  <a:pt x="21600" y="1246"/>
                </a:lnTo>
                <a:lnTo>
                  <a:pt x="21550" y="21600"/>
                </a:lnTo>
                <a:lnTo>
                  <a:pt x="0" y="21600"/>
                </a:lnTo>
                <a:close/>
                <a:moveTo>
                  <a:pt x="0" y="21600"/>
                </a:moveTo>
              </a:path>
            </a:pathLst>
          </a:custGeom>
          <a:solidFill>
            <a:schemeClr val="bg1"/>
          </a:solidFill>
          <a:ln w="25400">
            <a:solidFill>
              <a:schemeClr val="bg2"/>
            </a:solidFill>
            <a:miter lim="800000"/>
            <a:headEnd/>
            <a:tailEnd/>
          </a:ln>
        </p:spPr>
        <p:txBody>
          <a:bodyPr lIns="0" tIns="0" rIns="0" bIns="0"/>
          <a:lstStyle/>
          <a:p>
            <a:pPr>
              <a:defRPr/>
            </a:pPr>
            <a:endParaRPr lang="en-US">
              <a:latin typeface="Arial" charset="0"/>
              <a:ea typeface="ヒラギノ角ゴ ProN W3" pitchFamily="1" charset="-128"/>
              <a:cs typeface="+mn-cs"/>
            </a:endParaRPr>
          </a:p>
        </p:txBody>
      </p:sp>
      <p:sp>
        <p:nvSpPr>
          <p:cNvPr id="106504" name="AutoShape 8"/>
          <p:cNvSpPr>
            <a:spLocks/>
          </p:cNvSpPr>
          <p:nvPr/>
        </p:nvSpPr>
        <p:spPr bwMode="auto">
          <a:xfrm>
            <a:off x="5477933" y="857253"/>
            <a:ext cx="6714067" cy="5572125"/>
          </a:xfrm>
          <a:custGeom>
            <a:avLst/>
            <a:gdLst/>
            <a:ahLst/>
            <a:cxnLst/>
            <a:rect l="0" t="0" r="r" b="b"/>
            <a:pathLst>
              <a:path w="21600" h="21600">
                <a:moveTo>
                  <a:pt x="0" y="0"/>
                </a:moveTo>
                <a:lnTo>
                  <a:pt x="21600" y="0"/>
                </a:lnTo>
                <a:lnTo>
                  <a:pt x="21600" y="21600"/>
                </a:lnTo>
                <a:lnTo>
                  <a:pt x="1264" y="21600"/>
                </a:lnTo>
                <a:lnTo>
                  <a:pt x="1264" y="1108"/>
                </a:lnTo>
                <a:lnTo>
                  <a:pt x="0" y="0"/>
                </a:lnTo>
                <a:close/>
                <a:moveTo>
                  <a:pt x="0" y="0"/>
                </a:moveTo>
              </a:path>
            </a:pathLst>
          </a:custGeom>
          <a:solidFill>
            <a:schemeClr val="accent1"/>
          </a:solidFill>
          <a:ln w="25400">
            <a:noFill/>
            <a:miter lim="800000"/>
            <a:headEnd/>
            <a:tailEnd/>
          </a:ln>
        </p:spPr>
        <p:txBody>
          <a:bodyPr lIns="0" tIns="0" rIns="0" bIns="0"/>
          <a:lstStyle/>
          <a:p>
            <a:pPr>
              <a:defRPr/>
            </a:pPr>
            <a:endParaRPr lang="en-US">
              <a:latin typeface="Arial" charset="0"/>
              <a:ea typeface="ヒラギノ角ゴ ProN W3" pitchFamily="1" charset="-128"/>
              <a:cs typeface="+mn-cs"/>
            </a:endParaRPr>
          </a:p>
        </p:txBody>
      </p:sp>
      <p:sp>
        <p:nvSpPr>
          <p:cNvPr id="106505" name="AutoShape 9"/>
          <p:cNvSpPr>
            <a:spLocks/>
          </p:cNvSpPr>
          <p:nvPr/>
        </p:nvSpPr>
        <p:spPr bwMode="auto">
          <a:xfrm>
            <a:off x="0" y="857253"/>
            <a:ext cx="535517" cy="5572125"/>
          </a:xfrm>
          <a:custGeom>
            <a:avLst/>
            <a:gdLst/>
            <a:ahLst/>
            <a:cxnLst/>
            <a:rect l="0" t="0" r="r" b="b"/>
            <a:pathLst>
              <a:path w="21600" h="21600">
                <a:moveTo>
                  <a:pt x="0" y="0"/>
                </a:moveTo>
                <a:lnTo>
                  <a:pt x="21600" y="0"/>
                </a:lnTo>
                <a:lnTo>
                  <a:pt x="21600" y="21600"/>
                </a:lnTo>
                <a:lnTo>
                  <a:pt x="0" y="21600"/>
                </a:lnTo>
                <a:lnTo>
                  <a:pt x="0" y="0"/>
                </a:lnTo>
                <a:close/>
                <a:moveTo>
                  <a:pt x="0" y="0"/>
                </a:moveTo>
              </a:path>
            </a:pathLst>
          </a:custGeom>
          <a:solidFill>
            <a:schemeClr val="bg2"/>
          </a:solidFill>
          <a:ln w="25400">
            <a:noFill/>
            <a:miter lim="800000"/>
            <a:headEnd/>
            <a:tailEnd/>
          </a:ln>
        </p:spPr>
        <p:txBody>
          <a:bodyPr lIns="0" tIns="0" rIns="0" bIns="0"/>
          <a:lstStyle/>
          <a:p>
            <a:pPr>
              <a:defRPr/>
            </a:pPr>
            <a:endParaRPr lang="en-US">
              <a:latin typeface="Arial" charset="0"/>
              <a:ea typeface="ヒラギノ角ゴ ProN W3" pitchFamily="1" charset="-128"/>
              <a:cs typeface="+mn-cs"/>
            </a:endParaRPr>
          </a:p>
        </p:txBody>
      </p:sp>
      <p:sp>
        <p:nvSpPr>
          <p:cNvPr id="5125" name="Rectangle 2"/>
          <p:cNvSpPr>
            <a:spLocks noGrp="1" noChangeArrowheads="1"/>
          </p:cNvSpPr>
          <p:nvPr>
            <p:ph type="title"/>
          </p:nvPr>
        </p:nvSpPr>
        <p:spPr bwMode="auto">
          <a:xfrm>
            <a:off x="6381757" y="1339850"/>
            <a:ext cx="5200649" cy="700088"/>
          </a:xfrm>
          <a:prstGeom prst="rect">
            <a:avLst/>
          </a:prstGeom>
          <a:noFill/>
          <a:ln w="9525">
            <a:noFill/>
            <a:miter lim="800000"/>
            <a:headEnd/>
            <a:tailEnd/>
          </a:ln>
        </p:spPr>
        <p:txBody>
          <a:bodyPr vert="horz" wrap="square" lIns="64291" tIns="32146" rIns="64291" bIns="32146" numCol="1" anchor="ctr" anchorCtr="0" compatLnSpc="1">
            <a:prstTxWarp prst="textNoShape">
              <a:avLst/>
            </a:prstTxWarp>
          </a:bodyPr>
          <a:lstStyle/>
          <a:p>
            <a:pPr lvl="0"/>
            <a:r>
              <a:rPr lang="en-US" smtClean="0"/>
              <a:t>Click to edit Master title style</a:t>
            </a:r>
          </a:p>
        </p:txBody>
      </p:sp>
      <p:sp>
        <p:nvSpPr>
          <p:cNvPr id="5126" name="Rectangle 3"/>
          <p:cNvSpPr>
            <a:spLocks noGrp="1" noChangeArrowheads="1"/>
          </p:cNvSpPr>
          <p:nvPr>
            <p:ph type="body" idx="1"/>
          </p:nvPr>
        </p:nvSpPr>
        <p:spPr bwMode="auto">
          <a:xfrm>
            <a:off x="6381753" y="2251082"/>
            <a:ext cx="5215467" cy="3749675"/>
          </a:xfrm>
          <a:prstGeom prst="rect">
            <a:avLst/>
          </a:prstGeom>
          <a:noFill/>
          <a:ln w="9525" algn="ctr">
            <a:noFill/>
            <a:miter lim="800000"/>
            <a:headEnd/>
            <a:tailEnd/>
          </a:ln>
        </p:spPr>
        <p:txBody>
          <a:bodyPr vert="horz" wrap="square" lIns="64291" tIns="32146" rIns="64291" bIns="3214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 name="Rectangle 4"/>
          <p:cNvSpPr>
            <a:spLocks/>
          </p:cNvSpPr>
          <p:nvPr/>
        </p:nvSpPr>
        <p:spPr bwMode="auto">
          <a:xfrm>
            <a:off x="656173" y="6400809"/>
            <a:ext cx="10215033" cy="320675"/>
          </a:xfrm>
          <a:prstGeom prst="rect">
            <a:avLst/>
          </a:prstGeom>
          <a:noFill/>
          <a:ln w="12700">
            <a:noFill/>
            <a:miter lim="800000"/>
            <a:headEnd/>
            <a:tailEnd/>
          </a:ln>
        </p:spPr>
        <p:txBody>
          <a:bodyPr lIns="0" tIns="0" rIns="0" bIns="0" anchor="ctr"/>
          <a:lstStyle/>
          <a:p>
            <a:pPr defTabSz="642938">
              <a:defRPr/>
            </a:pPr>
            <a:r>
              <a:rPr lang="en-US" sz="600" dirty="0">
                <a:solidFill>
                  <a:schemeClr val="bg2"/>
                </a:solidFill>
                <a:latin typeface="Arial" charset="0"/>
                <a:ea typeface="ヒラギノ角ゴ ProN W3" pitchFamily="1" charset="-128"/>
                <a:cs typeface="+mn-cs"/>
              </a:rPr>
              <a:t>Services provided by Bank of Albuquerque, Bank of Arizona, Bank of Arkansas, Bank of Kansas City, Bank of Oklahoma, Bank of Texas and Colorado State Bank and Trust., divisions of BOKF, NA, a division of BOK Financial Corporation. Data as of 3/31/12, unless otherwise noted.</a:t>
            </a:r>
          </a:p>
        </p:txBody>
      </p:sp>
      <p:sp>
        <p:nvSpPr>
          <p:cNvPr id="13" name="TextBox 12"/>
          <p:cNvSpPr txBox="1"/>
          <p:nvPr/>
        </p:nvSpPr>
        <p:spPr>
          <a:xfrm>
            <a:off x="11582400" y="6553200"/>
            <a:ext cx="508000" cy="215900"/>
          </a:xfrm>
          <a:prstGeom prst="rect">
            <a:avLst/>
          </a:prstGeom>
          <a:noFill/>
        </p:spPr>
        <p:txBody>
          <a:bodyPr>
            <a:spAutoFit/>
          </a:bodyPr>
          <a:lstStyle/>
          <a:p>
            <a:pPr>
              <a:defRPr/>
            </a:pPr>
            <a:fld id="{41419CC4-E8C6-4066-AAC3-8DC09D4A72C6}" type="slidenum">
              <a:rPr lang="en-US" sz="800">
                <a:latin typeface="Arial" charset="0"/>
                <a:ea typeface="ヒラギノ角ゴ ProN W3" pitchFamily="1" charset="-128"/>
                <a:cs typeface="+mn-cs"/>
              </a:rPr>
              <a:pPr>
                <a:defRPr/>
              </a:pPr>
              <a:t>‹#›</a:t>
            </a:fld>
            <a:endParaRPr lang="en-US" sz="800" dirty="0">
              <a:latin typeface="Arial" charset="0"/>
              <a:ea typeface="ヒラギノ角ゴ ProN W3" pitchFamily="1" charset="-128"/>
              <a:cs typeface="+mn-cs"/>
            </a:endParaRPr>
          </a:p>
        </p:txBody>
      </p:sp>
      <p:pic>
        <p:nvPicPr>
          <p:cNvPr id="5129" name="Picture 9" descr="BOKFinATS_hor_b187c.jpg"/>
          <p:cNvPicPr>
            <a:picLocks noChangeAspect="1"/>
          </p:cNvPicPr>
          <p:nvPr/>
        </p:nvPicPr>
        <p:blipFill>
          <a:blip r:embed="rId13" cstate="print"/>
          <a:srcRect/>
          <a:stretch>
            <a:fillRect/>
          </a:stretch>
        </p:blipFill>
        <p:spPr bwMode="auto">
          <a:xfrm>
            <a:off x="8060269" y="236538"/>
            <a:ext cx="3183467" cy="404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ransition>
    <p:push/>
  </p:transition>
  <p:hf hdr="0" dt="0"/>
  <p:txStyles>
    <p:titleStyle>
      <a:lvl1pPr algn="l" defTabSz="642938" rtl="0" eaLnBrk="1" fontAlgn="base" hangingPunct="1">
        <a:spcBef>
          <a:spcPct val="0"/>
        </a:spcBef>
        <a:spcAft>
          <a:spcPct val="0"/>
        </a:spcAft>
        <a:defRPr sz="2800" b="1">
          <a:solidFill>
            <a:schemeClr val="tx2"/>
          </a:solidFill>
          <a:latin typeface="+mj-lt"/>
          <a:ea typeface="+mj-ea"/>
          <a:cs typeface="+mj-cs"/>
        </a:defRPr>
      </a:lvl1pPr>
      <a:lvl2pPr algn="l" defTabSz="642938" rtl="0" eaLnBrk="1" fontAlgn="base" hangingPunct="1">
        <a:spcBef>
          <a:spcPct val="0"/>
        </a:spcBef>
        <a:spcAft>
          <a:spcPct val="0"/>
        </a:spcAft>
        <a:defRPr sz="2800" b="1">
          <a:solidFill>
            <a:schemeClr val="tx2"/>
          </a:solidFill>
          <a:latin typeface="Arial" charset="0"/>
        </a:defRPr>
      </a:lvl2pPr>
      <a:lvl3pPr algn="l" defTabSz="642938" rtl="0" eaLnBrk="1" fontAlgn="base" hangingPunct="1">
        <a:spcBef>
          <a:spcPct val="0"/>
        </a:spcBef>
        <a:spcAft>
          <a:spcPct val="0"/>
        </a:spcAft>
        <a:defRPr sz="2800" b="1">
          <a:solidFill>
            <a:schemeClr val="tx2"/>
          </a:solidFill>
          <a:latin typeface="Arial" charset="0"/>
        </a:defRPr>
      </a:lvl3pPr>
      <a:lvl4pPr algn="l" defTabSz="642938" rtl="0" eaLnBrk="1" fontAlgn="base" hangingPunct="1">
        <a:spcBef>
          <a:spcPct val="0"/>
        </a:spcBef>
        <a:spcAft>
          <a:spcPct val="0"/>
        </a:spcAft>
        <a:defRPr sz="2800" b="1">
          <a:solidFill>
            <a:schemeClr val="tx2"/>
          </a:solidFill>
          <a:latin typeface="Arial" charset="0"/>
        </a:defRPr>
      </a:lvl4pPr>
      <a:lvl5pPr algn="l" defTabSz="642938" rtl="0" eaLnBrk="1" fontAlgn="base" hangingPunct="1">
        <a:spcBef>
          <a:spcPct val="0"/>
        </a:spcBef>
        <a:spcAft>
          <a:spcPct val="0"/>
        </a:spcAft>
        <a:defRPr sz="2800" b="1">
          <a:solidFill>
            <a:schemeClr val="tx2"/>
          </a:solidFill>
          <a:latin typeface="Arial" charset="0"/>
        </a:defRPr>
      </a:lvl5pPr>
      <a:lvl6pPr marL="457200" algn="l" defTabSz="642938" rtl="0" eaLnBrk="1" fontAlgn="base" hangingPunct="1">
        <a:spcBef>
          <a:spcPct val="0"/>
        </a:spcBef>
        <a:spcAft>
          <a:spcPct val="0"/>
        </a:spcAft>
        <a:defRPr sz="3400">
          <a:solidFill>
            <a:schemeClr val="tx2"/>
          </a:solidFill>
          <a:latin typeface="Arial" charset="0"/>
        </a:defRPr>
      </a:lvl6pPr>
      <a:lvl7pPr marL="914400" algn="l" defTabSz="642938" rtl="0" eaLnBrk="1" fontAlgn="base" hangingPunct="1">
        <a:spcBef>
          <a:spcPct val="0"/>
        </a:spcBef>
        <a:spcAft>
          <a:spcPct val="0"/>
        </a:spcAft>
        <a:defRPr sz="3400">
          <a:solidFill>
            <a:schemeClr val="tx2"/>
          </a:solidFill>
          <a:latin typeface="Arial" charset="0"/>
        </a:defRPr>
      </a:lvl7pPr>
      <a:lvl8pPr marL="1371600" algn="l" defTabSz="642938" rtl="0" eaLnBrk="1" fontAlgn="base" hangingPunct="1">
        <a:spcBef>
          <a:spcPct val="0"/>
        </a:spcBef>
        <a:spcAft>
          <a:spcPct val="0"/>
        </a:spcAft>
        <a:defRPr sz="3400">
          <a:solidFill>
            <a:schemeClr val="tx2"/>
          </a:solidFill>
          <a:latin typeface="Arial" charset="0"/>
        </a:defRPr>
      </a:lvl8pPr>
      <a:lvl9pPr marL="1828800" algn="l" defTabSz="642938" rtl="0" eaLnBrk="1" fontAlgn="base" hangingPunct="1">
        <a:spcBef>
          <a:spcPct val="0"/>
        </a:spcBef>
        <a:spcAft>
          <a:spcPct val="0"/>
        </a:spcAft>
        <a:defRPr sz="3400">
          <a:solidFill>
            <a:schemeClr val="tx2"/>
          </a:solidFill>
          <a:latin typeface="Arial" charset="0"/>
        </a:defRPr>
      </a:lvl9pPr>
    </p:titleStyle>
    <p:bodyStyle>
      <a:lvl1pPr marL="158750" indent="-158750" algn="l" defTabSz="642938" rtl="0" eaLnBrk="1" fontAlgn="base" hangingPunct="1">
        <a:spcBef>
          <a:spcPct val="0"/>
        </a:spcBef>
        <a:spcAft>
          <a:spcPct val="50000"/>
        </a:spcAft>
        <a:buFont typeface="Wingdings" pitchFamily="2" charset="2"/>
        <a:buChar char="§"/>
        <a:defRPr sz="1600">
          <a:solidFill>
            <a:schemeClr val="tx1"/>
          </a:solidFill>
          <a:latin typeface="+mn-lt"/>
          <a:ea typeface="+mn-ea"/>
          <a:cs typeface="+mn-cs"/>
        </a:defRPr>
      </a:lvl1pPr>
      <a:lvl2pPr marL="401638" indent="-163513" algn="l" defTabSz="642938" rtl="0" eaLnBrk="1" fontAlgn="base" hangingPunct="1">
        <a:spcBef>
          <a:spcPct val="0"/>
        </a:spcBef>
        <a:spcAft>
          <a:spcPct val="50000"/>
        </a:spcAft>
        <a:buFont typeface="Wingdings" pitchFamily="2" charset="2"/>
        <a:buChar char="§"/>
        <a:defRPr sz="1400">
          <a:solidFill>
            <a:schemeClr val="tx1"/>
          </a:solidFill>
          <a:latin typeface="+mn-lt"/>
        </a:defRPr>
      </a:lvl2pPr>
      <a:lvl3pPr marL="642938" indent="-160338" algn="l" defTabSz="642938" rtl="0" eaLnBrk="1" fontAlgn="base" hangingPunct="1">
        <a:spcBef>
          <a:spcPct val="0"/>
        </a:spcBef>
        <a:spcAft>
          <a:spcPct val="50000"/>
        </a:spcAft>
        <a:buFont typeface="Wingdings" pitchFamily="2" charset="2"/>
        <a:buChar char="§"/>
        <a:defRPr sz="1400">
          <a:solidFill>
            <a:schemeClr val="tx1"/>
          </a:solidFill>
          <a:latin typeface="+mn-lt"/>
        </a:defRPr>
      </a:lvl3pPr>
      <a:lvl4pPr marL="884238" indent="-160338" algn="l" defTabSz="642938" rtl="0" eaLnBrk="1" fontAlgn="base" hangingPunct="1">
        <a:spcBef>
          <a:spcPct val="0"/>
        </a:spcBef>
        <a:spcAft>
          <a:spcPct val="50000"/>
        </a:spcAft>
        <a:buFont typeface="Wingdings" pitchFamily="2" charset="2"/>
        <a:buChar char="§"/>
        <a:defRPr sz="1400">
          <a:solidFill>
            <a:schemeClr val="tx1"/>
          </a:solidFill>
          <a:latin typeface="+mn-lt"/>
        </a:defRPr>
      </a:lvl4pPr>
      <a:lvl5pPr marL="1125538" indent="-161925" algn="l" defTabSz="642938" rtl="0" eaLnBrk="1" fontAlgn="base" hangingPunct="1">
        <a:spcBef>
          <a:spcPct val="0"/>
        </a:spcBef>
        <a:spcAft>
          <a:spcPct val="50000"/>
        </a:spcAft>
        <a:buFont typeface="Wingdings" pitchFamily="2" charset="2"/>
        <a:buChar char="§"/>
        <a:defRPr sz="1400">
          <a:solidFill>
            <a:schemeClr val="tx1"/>
          </a:solidFill>
          <a:latin typeface="+mn-lt"/>
        </a:defRPr>
      </a:lvl5pPr>
      <a:lvl6pPr marL="1582738" indent="-161925" algn="l" defTabSz="642938" rtl="0" eaLnBrk="1" fontAlgn="base" hangingPunct="1">
        <a:spcBef>
          <a:spcPct val="0"/>
        </a:spcBef>
        <a:spcAft>
          <a:spcPct val="50000"/>
        </a:spcAft>
        <a:buFont typeface="Wingdings" pitchFamily="2" charset="2"/>
        <a:buChar char="§"/>
        <a:defRPr sz="1400">
          <a:solidFill>
            <a:schemeClr val="tx1"/>
          </a:solidFill>
          <a:latin typeface="+mn-lt"/>
        </a:defRPr>
      </a:lvl6pPr>
      <a:lvl7pPr marL="2039938" indent="-161925" algn="l" defTabSz="642938" rtl="0" eaLnBrk="1" fontAlgn="base" hangingPunct="1">
        <a:spcBef>
          <a:spcPct val="0"/>
        </a:spcBef>
        <a:spcAft>
          <a:spcPct val="50000"/>
        </a:spcAft>
        <a:buFont typeface="Wingdings" pitchFamily="2" charset="2"/>
        <a:buChar char="§"/>
        <a:defRPr sz="1400">
          <a:solidFill>
            <a:schemeClr val="tx1"/>
          </a:solidFill>
          <a:latin typeface="+mn-lt"/>
        </a:defRPr>
      </a:lvl7pPr>
      <a:lvl8pPr marL="2497138" indent="-161925" algn="l" defTabSz="642938" rtl="0" eaLnBrk="1" fontAlgn="base" hangingPunct="1">
        <a:spcBef>
          <a:spcPct val="0"/>
        </a:spcBef>
        <a:spcAft>
          <a:spcPct val="50000"/>
        </a:spcAft>
        <a:buFont typeface="Wingdings" pitchFamily="2" charset="2"/>
        <a:buChar char="§"/>
        <a:defRPr sz="1400">
          <a:solidFill>
            <a:schemeClr val="tx1"/>
          </a:solidFill>
          <a:latin typeface="+mn-lt"/>
        </a:defRPr>
      </a:lvl8pPr>
      <a:lvl9pPr marL="2954338" indent="-161925" algn="l" defTabSz="642938" rtl="0" eaLnBrk="1" fontAlgn="base" hangingPunct="1">
        <a:spcBef>
          <a:spcPct val="0"/>
        </a:spcBef>
        <a:spcAft>
          <a:spcPct val="50000"/>
        </a:spcAft>
        <a:buFont typeface="Wingdings" pitchFamily="2" charset="2"/>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9570" name="AutoShape 2"/>
          <p:cNvSpPr>
            <a:spLocks/>
          </p:cNvSpPr>
          <p:nvPr/>
        </p:nvSpPr>
        <p:spPr bwMode="auto">
          <a:xfrm>
            <a:off x="630767" y="857253"/>
            <a:ext cx="5154084" cy="5572125"/>
          </a:xfrm>
          <a:custGeom>
            <a:avLst/>
            <a:gdLst/>
            <a:ahLst/>
            <a:cxnLst/>
            <a:rect l="0" t="0" r="r" b="b"/>
            <a:pathLst>
              <a:path w="21600" h="21600">
                <a:moveTo>
                  <a:pt x="0" y="21600"/>
                </a:moveTo>
                <a:lnTo>
                  <a:pt x="0" y="0"/>
                </a:lnTo>
                <a:lnTo>
                  <a:pt x="19854" y="0"/>
                </a:lnTo>
                <a:lnTo>
                  <a:pt x="21600" y="1246"/>
                </a:lnTo>
                <a:lnTo>
                  <a:pt x="21550" y="21600"/>
                </a:lnTo>
                <a:lnTo>
                  <a:pt x="0" y="21600"/>
                </a:lnTo>
                <a:close/>
                <a:moveTo>
                  <a:pt x="0" y="21600"/>
                </a:moveTo>
              </a:path>
            </a:pathLst>
          </a:custGeom>
          <a:solidFill>
            <a:schemeClr val="bg1"/>
          </a:solidFill>
          <a:ln w="25400">
            <a:solidFill>
              <a:schemeClr val="bg2"/>
            </a:solidFill>
            <a:miter lim="800000"/>
            <a:headEnd/>
            <a:tailEnd/>
          </a:ln>
        </p:spPr>
        <p:txBody>
          <a:bodyPr lIns="0" tIns="0" rIns="0" bIns="0"/>
          <a:lstStyle/>
          <a:p>
            <a:pPr>
              <a:defRPr/>
            </a:pPr>
            <a:endParaRPr lang="en-US">
              <a:latin typeface="Arial" charset="0"/>
              <a:ea typeface="ヒラギノ角ゴ ProN W3" pitchFamily="1" charset="-128"/>
              <a:cs typeface="+mn-cs"/>
            </a:endParaRPr>
          </a:p>
        </p:txBody>
      </p:sp>
      <p:sp>
        <p:nvSpPr>
          <p:cNvPr id="109571" name="AutoShape 3"/>
          <p:cNvSpPr>
            <a:spLocks/>
          </p:cNvSpPr>
          <p:nvPr/>
        </p:nvSpPr>
        <p:spPr bwMode="auto">
          <a:xfrm>
            <a:off x="5477933" y="857253"/>
            <a:ext cx="6714067" cy="5572125"/>
          </a:xfrm>
          <a:custGeom>
            <a:avLst/>
            <a:gdLst/>
            <a:ahLst/>
            <a:cxnLst/>
            <a:rect l="0" t="0" r="r" b="b"/>
            <a:pathLst>
              <a:path w="21600" h="21600">
                <a:moveTo>
                  <a:pt x="0" y="0"/>
                </a:moveTo>
                <a:lnTo>
                  <a:pt x="21600" y="0"/>
                </a:lnTo>
                <a:lnTo>
                  <a:pt x="21600" y="21600"/>
                </a:lnTo>
                <a:lnTo>
                  <a:pt x="1264" y="21600"/>
                </a:lnTo>
                <a:lnTo>
                  <a:pt x="1264" y="1108"/>
                </a:lnTo>
                <a:lnTo>
                  <a:pt x="0" y="0"/>
                </a:lnTo>
                <a:close/>
                <a:moveTo>
                  <a:pt x="0" y="0"/>
                </a:moveTo>
              </a:path>
            </a:pathLst>
          </a:custGeom>
          <a:solidFill>
            <a:schemeClr val="bg2"/>
          </a:solidFill>
          <a:ln w="25400">
            <a:noFill/>
            <a:miter lim="800000"/>
            <a:headEnd/>
            <a:tailEnd/>
          </a:ln>
        </p:spPr>
        <p:txBody>
          <a:bodyPr lIns="0" tIns="0" rIns="0" bIns="0"/>
          <a:lstStyle/>
          <a:p>
            <a:pPr>
              <a:defRPr/>
            </a:pPr>
            <a:endParaRPr lang="en-US">
              <a:latin typeface="Arial" charset="0"/>
              <a:ea typeface="ヒラギノ角ゴ ProN W3" pitchFamily="1" charset="-128"/>
              <a:cs typeface="+mn-cs"/>
            </a:endParaRPr>
          </a:p>
        </p:txBody>
      </p:sp>
      <p:sp>
        <p:nvSpPr>
          <p:cNvPr id="109572" name="AutoShape 4"/>
          <p:cNvSpPr>
            <a:spLocks/>
          </p:cNvSpPr>
          <p:nvPr/>
        </p:nvSpPr>
        <p:spPr bwMode="auto">
          <a:xfrm>
            <a:off x="0" y="857253"/>
            <a:ext cx="535517" cy="5572125"/>
          </a:xfrm>
          <a:custGeom>
            <a:avLst/>
            <a:gdLst/>
            <a:ahLst/>
            <a:cxnLst/>
            <a:rect l="0" t="0" r="r" b="b"/>
            <a:pathLst>
              <a:path w="21600" h="21600">
                <a:moveTo>
                  <a:pt x="0" y="0"/>
                </a:moveTo>
                <a:lnTo>
                  <a:pt x="21600" y="0"/>
                </a:lnTo>
                <a:lnTo>
                  <a:pt x="21600" y="21600"/>
                </a:lnTo>
                <a:lnTo>
                  <a:pt x="0" y="21600"/>
                </a:lnTo>
                <a:lnTo>
                  <a:pt x="0" y="0"/>
                </a:lnTo>
                <a:close/>
                <a:moveTo>
                  <a:pt x="0" y="0"/>
                </a:moveTo>
              </a:path>
            </a:pathLst>
          </a:custGeom>
          <a:solidFill>
            <a:schemeClr val="accent1"/>
          </a:solidFill>
          <a:ln w="25400">
            <a:noFill/>
            <a:miter lim="800000"/>
            <a:headEnd/>
            <a:tailEnd/>
          </a:ln>
        </p:spPr>
        <p:txBody>
          <a:bodyPr lIns="0" tIns="0" rIns="0" bIns="0"/>
          <a:lstStyle/>
          <a:p>
            <a:pPr>
              <a:defRPr/>
            </a:pPr>
            <a:endParaRPr lang="en-US">
              <a:latin typeface="Arial" charset="0"/>
              <a:ea typeface="ヒラギノ角ゴ ProN W3" pitchFamily="1" charset="-128"/>
              <a:cs typeface="+mn-cs"/>
            </a:endParaRPr>
          </a:p>
        </p:txBody>
      </p:sp>
      <p:sp>
        <p:nvSpPr>
          <p:cNvPr id="6149" name="Rectangle 5"/>
          <p:cNvSpPr>
            <a:spLocks noGrp="1" noChangeArrowheads="1"/>
          </p:cNvSpPr>
          <p:nvPr>
            <p:ph type="title"/>
          </p:nvPr>
        </p:nvSpPr>
        <p:spPr bwMode="auto">
          <a:xfrm>
            <a:off x="6381758" y="1339861"/>
            <a:ext cx="5200649" cy="696913"/>
          </a:xfrm>
          <a:prstGeom prst="rect">
            <a:avLst/>
          </a:prstGeom>
          <a:noFill/>
          <a:ln w="9525">
            <a:noFill/>
            <a:miter lim="800000"/>
            <a:headEnd/>
            <a:tailEnd/>
          </a:ln>
        </p:spPr>
        <p:txBody>
          <a:bodyPr vert="horz" wrap="square" lIns="64291" tIns="32146" rIns="64291" bIns="32146" numCol="1" anchor="ctr" anchorCtr="0" compatLnSpc="1">
            <a:prstTxWarp prst="textNoShape">
              <a:avLst/>
            </a:prstTxWarp>
          </a:bodyPr>
          <a:lstStyle/>
          <a:p>
            <a:pPr lvl="0"/>
            <a:r>
              <a:rPr lang="en-US" smtClean="0"/>
              <a:t>Click to edit Master title style</a:t>
            </a:r>
          </a:p>
        </p:txBody>
      </p:sp>
      <p:sp>
        <p:nvSpPr>
          <p:cNvPr id="6150" name="Rectangle 6"/>
          <p:cNvSpPr>
            <a:spLocks noGrp="1" noChangeArrowheads="1"/>
          </p:cNvSpPr>
          <p:nvPr>
            <p:ph type="body" idx="1"/>
          </p:nvPr>
        </p:nvSpPr>
        <p:spPr bwMode="auto">
          <a:xfrm>
            <a:off x="6381753" y="2251082"/>
            <a:ext cx="5215467" cy="3749675"/>
          </a:xfrm>
          <a:prstGeom prst="rect">
            <a:avLst/>
          </a:prstGeom>
          <a:noFill/>
          <a:ln w="9525" algn="ctr">
            <a:noFill/>
            <a:miter lim="800000"/>
            <a:headEnd/>
            <a:tailEnd/>
          </a:ln>
        </p:spPr>
        <p:txBody>
          <a:bodyPr vert="horz" wrap="square" lIns="64291" tIns="32146" rIns="64291" bIns="3214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 name="Rectangle 4"/>
          <p:cNvSpPr>
            <a:spLocks/>
          </p:cNvSpPr>
          <p:nvPr/>
        </p:nvSpPr>
        <p:spPr bwMode="auto">
          <a:xfrm>
            <a:off x="656174" y="6400811"/>
            <a:ext cx="10215033" cy="320675"/>
          </a:xfrm>
          <a:prstGeom prst="rect">
            <a:avLst/>
          </a:prstGeom>
          <a:noFill/>
          <a:ln w="12700">
            <a:noFill/>
            <a:miter lim="800000"/>
            <a:headEnd/>
            <a:tailEnd/>
          </a:ln>
        </p:spPr>
        <p:txBody>
          <a:bodyPr lIns="0" tIns="0" rIns="0" bIns="0" anchor="ctr"/>
          <a:lstStyle/>
          <a:p>
            <a:pPr defTabSz="642938">
              <a:defRPr/>
            </a:pPr>
            <a:r>
              <a:rPr lang="en-US" sz="600" dirty="0">
                <a:solidFill>
                  <a:schemeClr val="bg2"/>
                </a:solidFill>
                <a:latin typeface="Arial" charset="0"/>
                <a:ea typeface="ヒラギノ角ゴ ProN W3" pitchFamily="1" charset="-128"/>
                <a:cs typeface="+mn-cs"/>
              </a:rPr>
              <a:t>Services provided by Bank of Albuquerque, Bank of Arizona, Bank of Arkansas, Bank of Kansas City, Bank of Oklahoma, Bank of Texas and Colorado State Bank and Trust., divisions of BOKF, NA, a division of BOK Financial Corporation. Data as of 3/31/12, unless otherwise noted.</a:t>
            </a:r>
          </a:p>
        </p:txBody>
      </p:sp>
      <p:sp>
        <p:nvSpPr>
          <p:cNvPr id="13" name="TextBox 12"/>
          <p:cNvSpPr txBox="1"/>
          <p:nvPr/>
        </p:nvSpPr>
        <p:spPr>
          <a:xfrm>
            <a:off x="11582400" y="6553200"/>
            <a:ext cx="508000" cy="215900"/>
          </a:xfrm>
          <a:prstGeom prst="rect">
            <a:avLst/>
          </a:prstGeom>
          <a:noFill/>
        </p:spPr>
        <p:txBody>
          <a:bodyPr>
            <a:spAutoFit/>
          </a:bodyPr>
          <a:lstStyle/>
          <a:p>
            <a:pPr>
              <a:defRPr/>
            </a:pPr>
            <a:fld id="{20C2CE9E-7DF8-46FC-A54C-4611D87B5546}" type="slidenum">
              <a:rPr lang="en-US" sz="800">
                <a:latin typeface="Arial" charset="0"/>
                <a:ea typeface="ヒラギノ角ゴ ProN W3" pitchFamily="1" charset="-128"/>
                <a:cs typeface="+mn-cs"/>
              </a:rPr>
              <a:pPr>
                <a:defRPr/>
              </a:pPr>
              <a:t>‹#›</a:t>
            </a:fld>
            <a:endParaRPr lang="en-US" sz="800" dirty="0">
              <a:latin typeface="Arial" charset="0"/>
              <a:ea typeface="ヒラギノ角ゴ ProN W3" pitchFamily="1" charset="-128"/>
              <a:cs typeface="+mn-cs"/>
            </a:endParaRPr>
          </a:p>
        </p:txBody>
      </p:sp>
      <p:pic>
        <p:nvPicPr>
          <p:cNvPr id="6153" name="Picture 9" descr="BOKFinATS_hor_b187c.jpg"/>
          <p:cNvPicPr>
            <a:picLocks noChangeAspect="1"/>
          </p:cNvPicPr>
          <p:nvPr/>
        </p:nvPicPr>
        <p:blipFill>
          <a:blip r:embed="rId13" cstate="print"/>
          <a:srcRect/>
          <a:stretch>
            <a:fillRect/>
          </a:stretch>
        </p:blipFill>
        <p:spPr bwMode="auto">
          <a:xfrm>
            <a:off x="8060269" y="236538"/>
            <a:ext cx="3183467" cy="404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ransition>
    <p:push/>
  </p:transition>
  <p:hf hdr="0" dt="0"/>
  <p:txStyles>
    <p:titleStyle>
      <a:lvl1pPr algn="l" defTabSz="642938" rtl="0" eaLnBrk="1" fontAlgn="base" hangingPunct="1">
        <a:spcBef>
          <a:spcPct val="0"/>
        </a:spcBef>
        <a:spcAft>
          <a:spcPct val="0"/>
        </a:spcAft>
        <a:defRPr sz="2800" b="1">
          <a:solidFill>
            <a:schemeClr val="tx2"/>
          </a:solidFill>
          <a:latin typeface="+mj-lt"/>
          <a:ea typeface="+mj-ea"/>
          <a:cs typeface="+mj-cs"/>
        </a:defRPr>
      </a:lvl1pPr>
      <a:lvl2pPr algn="l" defTabSz="642938" rtl="0" eaLnBrk="1" fontAlgn="base" hangingPunct="1">
        <a:spcBef>
          <a:spcPct val="0"/>
        </a:spcBef>
        <a:spcAft>
          <a:spcPct val="0"/>
        </a:spcAft>
        <a:defRPr sz="2800" b="1">
          <a:solidFill>
            <a:schemeClr val="tx2"/>
          </a:solidFill>
          <a:latin typeface="Arial" charset="0"/>
        </a:defRPr>
      </a:lvl2pPr>
      <a:lvl3pPr algn="l" defTabSz="642938" rtl="0" eaLnBrk="1" fontAlgn="base" hangingPunct="1">
        <a:spcBef>
          <a:spcPct val="0"/>
        </a:spcBef>
        <a:spcAft>
          <a:spcPct val="0"/>
        </a:spcAft>
        <a:defRPr sz="2800" b="1">
          <a:solidFill>
            <a:schemeClr val="tx2"/>
          </a:solidFill>
          <a:latin typeface="Arial" charset="0"/>
        </a:defRPr>
      </a:lvl3pPr>
      <a:lvl4pPr algn="l" defTabSz="642938" rtl="0" eaLnBrk="1" fontAlgn="base" hangingPunct="1">
        <a:spcBef>
          <a:spcPct val="0"/>
        </a:spcBef>
        <a:spcAft>
          <a:spcPct val="0"/>
        </a:spcAft>
        <a:defRPr sz="2800" b="1">
          <a:solidFill>
            <a:schemeClr val="tx2"/>
          </a:solidFill>
          <a:latin typeface="Arial" charset="0"/>
        </a:defRPr>
      </a:lvl4pPr>
      <a:lvl5pPr algn="l" defTabSz="642938" rtl="0" eaLnBrk="1" fontAlgn="base" hangingPunct="1">
        <a:spcBef>
          <a:spcPct val="0"/>
        </a:spcBef>
        <a:spcAft>
          <a:spcPct val="0"/>
        </a:spcAft>
        <a:defRPr sz="2800" b="1">
          <a:solidFill>
            <a:schemeClr val="tx2"/>
          </a:solidFill>
          <a:latin typeface="Arial" charset="0"/>
        </a:defRPr>
      </a:lvl5pPr>
      <a:lvl6pPr marL="457200" algn="l" defTabSz="642938" rtl="0" eaLnBrk="1" fontAlgn="base" hangingPunct="1">
        <a:spcBef>
          <a:spcPct val="0"/>
        </a:spcBef>
        <a:spcAft>
          <a:spcPct val="0"/>
        </a:spcAft>
        <a:defRPr sz="3400">
          <a:solidFill>
            <a:schemeClr val="tx2"/>
          </a:solidFill>
          <a:latin typeface="Arial" charset="0"/>
        </a:defRPr>
      </a:lvl6pPr>
      <a:lvl7pPr marL="914400" algn="l" defTabSz="642938" rtl="0" eaLnBrk="1" fontAlgn="base" hangingPunct="1">
        <a:spcBef>
          <a:spcPct val="0"/>
        </a:spcBef>
        <a:spcAft>
          <a:spcPct val="0"/>
        </a:spcAft>
        <a:defRPr sz="3400">
          <a:solidFill>
            <a:schemeClr val="tx2"/>
          </a:solidFill>
          <a:latin typeface="Arial" charset="0"/>
        </a:defRPr>
      </a:lvl7pPr>
      <a:lvl8pPr marL="1371600" algn="l" defTabSz="642938" rtl="0" eaLnBrk="1" fontAlgn="base" hangingPunct="1">
        <a:spcBef>
          <a:spcPct val="0"/>
        </a:spcBef>
        <a:spcAft>
          <a:spcPct val="0"/>
        </a:spcAft>
        <a:defRPr sz="3400">
          <a:solidFill>
            <a:schemeClr val="tx2"/>
          </a:solidFill>
          <a:latin typeface="Arial" charset="0"/>
        </a:defRPr>
      </a:lvl8pPr>
      <a:lvl9pPr marL="1828800" algn="l" defTabSz="642938" rtl="0" eaLnBrk="1" fontAlgn="base" hangingPunct="1">
        <a:spcBef>
          <a:spcPct val="0"/>
        </a:spcBef>
        <a:spcAft>
          <a:spcPct val="0"/>
        </a:spcAft>
        <a:defRPr sz="3400">
          <a:solidFill>
            <a:schemeClr val="tx2"/>
          </a:solidFill>
          <a:latin typeface="Arial" charset="0"/>
        </a:defRPr>
      </a:lvl9pPr>
    </p:titleStyle>
    <p:bodyStyle>
      <a:lvl1pPr marL="158750" indent="-158750" algn="l" defTabSz="642938" rtl="0" eaLnBrk="1" fontAlgn="base" hangingPunct="1">
        <a:spcBef>
          <a:spcPct val="0"/>
        </a:spcBef>
        <a:spcAft>
          <a:spcPct val="50000"/>
        </a:spcAft>
        <a:buFont typeface="Wingdings" pitchFamily="2" charset="2"/>
        <a:buChar char="§"/>
        <a:defRPr sz="1600">
          <a:solidFill>
            <a:schemeClr val="tx1"/>
          </a:solidFill>
          <a:latin typeface="+mn-lt"/>
          <a:ea typeface="+mn-ea"/>
          <a:cs typeface="+mn-cs"/>
        </a:defRPr>
      </a:lvl1pPr>
      <a:lvl2pPr marL="401638" indent="-163513" algn="l" defTabSz="642938" rtl="0" eaLnBrk="1" fontAlgn="base" hangingPunct="1">
        <a:spcBef>
          <a:spcPct val="0"/>
        </a:spcBef>
        <a:spcAft>
          <a:spcPct val="50000"/>
        </a:spcAft>
        <a:buFont typeface="Wingdings" pitchFamily="2" charset="2"/>
        <a:buChar char="§"/>
        <a:defRPr sz="1400">
          <a:solidFill>
            <a:schemeClr val="tx1"/>
          </a:solidFill>
          <a:latin typeface="+mn-lt"/>
        </a:defRPr>
      </a:lvl2pPr>
      <a:lvl3pPr marL="642938" indent="-160338" algn="l" defTabSz="642938" rtl="0" eaLnBrk="1" fontAlgn="base" hangingPunct="1">
        <a:spcBef>
          <a:spcPct val="0"/>
        </a:spcBef>
        <a:spcAft>
          <a:spcPct val="50000"/>
        </a:spcAft>
        <a:buFont typeface="Wingdings" pitchFamily="2" charset="2"/>
        <a:buChar char="§"/>
        <a:defRPr sz="1400">
          <a:solidFill>
            <a:schemeClr val="tx1"/>
          </a:solidFill>
          <a:latin typeface="+mn-lt"/>
        </a:defRPr>
      </a:lvl3pPr>
      <a:lvl4pPr marL="884238" indent="-160338" algn="l" defTabSz="642938" rtl="0" eaLnBrk="1" fontAlgn="base" hangingPunct="1">
        <a:spcBef>
          <a:spcPct val="0"/>
        </a:spcBef>
        <a:spcAft>
          <a:spcPct val="50000"/>
        </a:spcAft>
        <a:buFont typeface="Wingdings" pitchFamily="2" charset="2"/>
        <a:buChar char="§"/>
        <a:defRPr sz="1400">
          <a:solidFill>
            <a:schemeClr val="tx1"/>
          </a:solidFill>
          <a:latin typeface="+mn-lt"/>
        </a:defRPr>
      </a:lvl4pPr>
      <a:lvl5pPr marL="1125538" indent="-161925" algn="l" defTabSz="642938" rtl="0" eaLnBrk="1" fontAlgn="base" hangingPunct="1">
        <a:spcBef>
          <a:spcPct val="0"/>
        </a:spcBef>
        <a:spcAft>
          <a:spcPct val="50000"/>
        </a:spcAft>
        <a:buFont typeface="Wingdings" pitchFamily="2" charset="2"/>
        <a:buChar char="§"/>
        <a:defRPr sz="1400">
          <a:solidFill>
            <a:schemeClr val="tx1"/>
          </a:solidFill>
          <a:latin typeface="+mn-lt"/>
        </a:defRPr>
      </a:lvl5pPr>
      <a:lvl6pPr marL="1582738" indent="-161925" algn="l" defTabSz="642938" rtl="0" eaLnBrk="1" fontAlgn="base" hangingPunct="1">
        <a:spcBef>
          <a:spcPct val="0"/>
        </a:spcBef>
        <a:spcAft>
          <a:spcPct val="50000"/>
        </a:spcAft>
        <a:buFont typeface="Wingdings" pitchFamily="2" charset="2"/>
        <a:buChar char="§"/>
        <a:defRPr sz="1400">
          <a:solidFill>
            <a:schemeClr val="tx1"/>
          </a:solidFill>
          <a:latin typeface="+mn-lt"/>
        </a:defRPr>
      </a:lvl6pPr>
      <a:lvl7pPr marL="2039938" indent="-161925" algn="l" defTabSz="642938" rtl="0" eaLnBrk="1" fontAlgn="base" hangingPunct="1">
        <a:spcBef>
          <a:spcPct val="0"/>
        </a:spcBef>
        <a:spcAft>
          <a:spcPct val="50000"/>
        </a:spcAft>
        <a:buFont typeface="Wingdings" pitchFamily="2" charset="2"/>
        <a:buChar char="§"/>
        <a:defRPr sz="1400">
          <a:solidFill>
            <a:schemeClr val="tx1"/>
          </a:solidFill>
          <a:latin typeface="+mn-lt"/>
        </a:defRPr>
      </a:lvl7pPr>
      <a:lvl8pPr marL="2497138" indent="-161925" algn="l" defTabSz="642938" rtl="0" eaLnBrk="1" fontAlgn="base" hangingPunct="1">
        <a:spcBef>
          <a:spcPct val="0"/>
        </a:spcBef>
        <a:spcAft>
          <a:spcPct val="50000"/>
        </a:spcAft>
        <a:buFont typeface="Wingdings" pitchFamily="2" charset="2"/>
        <a:buChar char="§"/>
        <a:defRPr sz="1400">
          <a:solidFill>
            <a:schemeClr val="tx1"/>
          </a:solidFill>
          <a:latin typeface="+mn-lt"/>
        </a:defRPr>
      </a:lvl8pPr>
      <a:lvl9pPr marL="2954338" indent="-161925" algn="l" defTabSz="642938" rtl="0" eaLnBrk="1" fontAlgn="base" hangingPunct="1">
        <a:spcBef>
          <a:spcPct val="0"/>
        </a:spcBef>
        <a:spcAft>
          <a:spcPct val="50000"/>
        </a:spcAft>
        <a:buFont typeface="Wingdings" pitchFamily="2" charset="2"/>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4696" name="AutoShape 1032"/>
          <p:cNvSpPr>
            <a:spLocks/>
          </p:cNvSpPr>
          <p:nvPr/>
        </p:nvSpPr>
        <p:spPr bwMode="auto">
          <a:xfrm>
            <a:off x="620193" y="857253"/>
            <a:ext cx="10951633" cy="5572125"/>
          </a:xfrm>
          <a:custGeom>
            <a:avLst/>
            <a:gdLst/>
            <a:ahLst/>
            <a:cxnLst/>
            <a:rect l="0" t="0" r="r" b="b"/>
            <a:pathLst>
              <a:path w="21600" h="21600">
                <a:moveTo>
                  <a:pt x="0" y="21600"/>
                </a:moveTo>
                <a:lnTo>
                  <a:pt x="0" y="0"/>
                </a:lnTo>
                <a:lnTo>
                  <a:pt x="20778" y="0"/>
                </a:lnTo>
                <a:lnTo>
                  <a:pt x="21600" y="1246"/>
                </a:lnTo>
                <a:lnTo>
                  <a:pt x="21577" y="21600"/>
                </a:lnTo>
                <a:lnTo>
                  <a:pt x="0" y="21600"/>
                </a:lnTo>
                <a:close/>
                <a:moveTo>
                  <a:pt x="0" y="21600"/>
                </a:moveTo>
              </a:path>
            </a:pathLst>
          </a:custGeom>
          <a:solidFill>
            <a:schemeClr val="bg1"/>
          </a:solidFill>
          <a:ln w="25400">
            <a:solidFill>
              <a:schemeClr val="bg2"/>
            </a:solidFill>
            <a:miter lim="800000"/>
            <a:headEnd/>
            <a:tailEnd/>
          </a:ln>
        </p:spPr>
        <p:txBody>
          <a:bodyPr lIns="0" tIns="0" rIns="0" bIns="0"/>
          <a:lstStyle/>
          <a:p>
            <a:pPr>
              <a:defRPr/>
            </a:pPr>
            <a:endParaRPr lang="en-US">
              <a:latin typeface="Arial" charset="0"/>
              <a:ea typeface="ヒラギノ角ゴ ProN W3" pitchFamily="1" charset="-128"/>
              <a:cs typeface="+mn-cs"/>
            </a:endParaRPr>
          </a:p>
        </p:txBody>
      </p:sp>
      <p:sp>
        <p:nvSpPr>
          <p:cNvPr id="114697" name="AutoShape 1033"/>
          <p:cNvSpPr>
            <a:spLocks/>
          </p:cNvSpPr>
          <p:nvPr/>
        </p:nvSpPr>
        <p:spPr bwMode="auto">
          <a:xfrm>
            <a:off x="11262784" y="857253"/>
            <a:ext cx="929216" cy="5572125"/>
          </a:xfrm>
          <a:custGeom>
            <a:avLst/>
            <a:gdLst/>
            <a:ahLst/>
            <a:cxnLst/>
            <a:rect l="0" t="0" r="r" b="b"/>
            <a:pathLst>
              <a:path w="21600" h="21600">
                <a:moveTo>
                  <a:pt x="0" y="0"/>
                </a:moveTo>
                <a:lnTo>
                  <a:pt x="21600" y="0"/>
                </a:lnTo>
                <a:lnTo>
                  <a:pt x="21600" y="21600"/>
                </a:lnTo>
                <a:lnTo>
                  <a:pt x="9138" y="21600"/>
                </a:lnTo>
                <a:lnTo>
                  <a:pt x="9138" y="1108"/>
                </a:lnTo>
                <a:lnTo>
                  <a:pt x="0" y="0"/>
                </a:lnTo>
                <a:close/>
                <a:moveTo>
                  <a:pt x="0" y="0"/>
                </a:moveTo>
              </a:path>
            </a:pathLst>
          </a:custGeom>
          <a:solidFill>
            <a:schemeClr val="bg2"/>
          </a:solidFill>
          <a:ln w="25400">
            <a:noFill/>
            <a:miter lim="800000"/>
            <a:headEnd/>
            <a:tailEnd/>
          </a:ln>
        </p:spPr>
        <p:txBody>
          <a:bodyPr lIns="0" tIns="0" rIns="0" bIns="0"/>
          <a:lstStyle/>
          <a:p>
            <a:pPr>
              <a:defRPr/>
            </a:pPr>
            <a:endParaRPr lang="en-US">
              <a:latin typeface="Arial" charset="0"/>
              <a:ea typeface="ヒラギノ角ゴ ProN W3" pitchFamily="1" charset="-128"/>
              <a:cs typeface="+mn-cs"/>
            </a:endParaRPr>
          </a:p>
        </p:txBody>
      </p:sp>
      <p:sp>
        <p:nvSpPr>
          <p:cNvPr id="114698" name="AutoShape 1034"/>
          <p:cNvSpPr>
            <a:spLocks/>
          </p:cNvSpPr>
          <p:nvPr/>
        </p:nvSpPr>
        <p:spPr bwMode="auto">
          <a:xfrm>
            <a:off x="0" y="857253"/>
            <a:ext cx="535517" cy="5572125"/>
          </a:xfrm>
          <a:custGeom>
            <a:avLst/>
            <a:gdLst/>
            <a:ahLst/>
            <a:cxnLst/>
            <a:rect l="0" t="0" r="r" b="b"/>
            <a:pathLst>
              <a:path w="21600" h="21600">
                <a:moveTo>
                  <a:pt x="0" y="0"/>
                </a:moveTo>
                <a:lnTo>
                  <a:pt x="21600" y="0"/>
                </a:lnTo>
                <a:lnTo>
                  <a:pt x="21600" y="21600"/>
                </a:lnTo>
                <a:lnTo>
                  <a:pt x="0" y="21600"/>
                </a:lnTo>
                <a:lnTo>
                  <a:pt x="0" y="0"/>
                </a:lnTo>
                <a:close/>
                <a:moveTo>
                  <a:pt x="0" y="0"/>
                </a:moveTo>
              </a:path>
            </a:pathLst>
          </a:custGeom>
          <a:solidFill>
            <a:schemeClr val="accent1"/>
          </a:solidFill>
          <a:ln w="25400">
            <a:noFill/>
            <a:miter lim="800000"/>
            <a:headEnd/>
            <a:tailEnd/>
          </a:ln>
        </p:spPr>
        <p:txBody>
          <a:bodyPr lIns="0" tIns="0" rIns="0" bIns="0"/>
          <a:lstStyle/>
          <a:p>
            <a:pPr>
              <a:defRPr/>
            </a:pPr>
            <a:endParaRPr lang="en-US">
              <a:latin typeface="Arial" charset="0"/>
              <a:ea typeface="ヒラギノ角ゴ ProN W3" pitchFamily="1" charset="-128"/>
              <a:cs typeface="+mn-cs"/>
            </a:endParaRPr>
          </a:p>
        </p:txBody>
      </p:sp>
      <p:sp>
        <p:nvSpPr>
          <p:cNvPr id="7173" name="Rectangle 1026"/>
          <p:cNvSpPr>
            <a:spLocks noGrp="1" noChangeArrowheads="1"/>
          </p:cNvSpPr>
          <p:nvPr>
            <p:ph type="title"/>
          </p:nvPr>
        </p:nvSpPr>
        <p:spPr bwMode="auto">
          <a:xfrm>
            <a:off x="1166293" y="1339850"/>
            <a:ext cx="9859433" cy="642938"/>
          </a:xfrm>
          <a:prstGeom prst="rect">
            <a:avLst/>
          </a:prstGeom>
          <a:noFill/>
          <a:ln w="9525">
            <a:noFill/>
            <a:miter lim="800000"/>
            <a:headEnd/>
            <a:tailEnd/>
          </a:ln>
        </p:spPr>
        <p:txBody>
          <a:bodyPr vert="horz" wrap="square" lIns="64291" tIns="32146" rIns="64291" bIns="32146" numCol="1" anchor="ctr" anchorCtr="0" compatLnSpc="1">
            <a:prstTxWarp prst="textNoShape">
              <a:avLst/>
            </a:prstTxWarp>
          </a:bodyPr>
          <a:lstStyle/>
          <a:p>
            <a:pPr lvl="0"/>
            <a:r>
              <a:rPr lang="en-US" smtClean="0"/>
              <a:t>Click to edit Master title style</a:t>
            </a:r>
          </a:p>
        </p:txBody>
      </p:sp>
      <p:sp>
        <p:nvSpPr>
          <p:cNvPr id="7174" name="Rectangle 1027"/>
          <p:cNvSpPr>
            <a:spLocks noGrp="1" noChangeArrowheads="1"/>
          </p:cNvSpPr>
          <p:nvPr>
            <p:ph type="body" idx="1"/>
          </p:nvPr>
        </p:nvSpPr>
        <p:spPr bwMode="auto">
          <a:xfrm>
            <a:off x="1166293" y="2089150"/>
            <a:ext cx="9859433" cy="3857625"/>
          </a:xfrm>
          <a:prstGeom prst="rect">
            <a:avLst/>
          </a:prstGeom>
          <a:noFill/>
          <a:ln w="9525">
            <a:noFill/>
            <a:miter lim="800000"/>
            <a:headEnd/>
            <a:tailEnd/>
          </a:ln>
        </p:spPr>
        <p:txBody>
          <a:bodyPr vert="horz" wrap="square" lIns="64291" tIns="32146" rIns="64291" bIns="3214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 name="Rectangle 4"/>
          <p:cNvSpPr>
            <a:spLocks/>
          </p:cNvSpPr>
          <p:nvPr/>
        </p:nvSpPr>
        <p:spPr bwMode="auto">
          <a:xfrm>
            <a:off x="656176" y="6400813"/>
            <a:ext cx="10215033" cy="320675"/>
          </a:xfrm>
          <a:prstGeom prst="rect">
            <a:avLst/>
          </a:prstGeom>
          <a:noFill/>
          <a:ln w="12700">
            <a:noFill/>
            <a:miter lim="800000"/>
            <a:headEnd/>
            <a:tailEnd/>
          </a:ln>
        </p:spPr>
        <p:txBody>
          <a:bodyPr lIns="0" tIns="0" rIns="0" bIns="0" anchor="ctr"/>
          <a:lstStyle/>
          <a:p>
            <a:pPr defTabSz="642938">
              <a:defRPr/>
            </a:pPr>
            <a:r>
              <a:rPr lang="en-US" sz="600" dirty="0">
                <a:solidFill>
                  <a:schemeClr val="bg2"/>
                </a:solidFill>
                <a:latin typeface="Arial" charset="0"/>
                <a:ea typeface="ヒラギノ角ゴ ProN W3" pitchFamily="1" charset="-128"/>
                <a:cs typeface="+mn-cs"/>
              </a:rPr>
              <a:t>Services provided by Bank of Albuquerque, Bank of Arizona, Bank of Arkansas, Bank of Kansas City, Bank of Oklahoma, Bank of Texas and Colorado State Bank and Trust., divisions of BOKF, NA, a division of BOK Financial Corporation. Data as of 12/31/14, unless otherwise noted.</a:t>
            </a:r>
          </a:p>
        </p:txBody>
      </p:sp>
      <p:sp>
        <p:nvSpPr>
          <p:cNvPr id="13" name="TextBox 12"/>
          <p:cNvSpPr txBox="1"/>
          <p:nvPr/>
        </p:nvSpPr>
        <p:spPr>
          <a:xfrm>
            <a:off x="11582400" y="6553200"/>
            <a:ext cx="508000" cy="215900"/>
          </a:xfrm>
          <a:prstGeom prst="rect">
            <a:avLst/>
          </a:prstGeom>
          <a:noFill/>
        </p:spPr>
        <p:txBody>
          <a:bodyPr>
            <a:spAutoFit/>
          </a:bodyPr>
          <a:lstStyle/>
          <a:p>
            <a:pPr>
              <a:defRPr/>
            </a:pPr>
            <a:fld id="{D7F13C84-CA23-4373-ADBB-7E7843AA0E7E}" type="slidenum">
              <a:rPr lang="en-US" sz="800">
                <a:latin typeface="Arial" charset="0"/>
                <a:ea typeface="ヒラギノ角ゴ ProN W3" pitchFamily="1" charset="-128"/>
                <a:cs typeface="+mn-cs"/>
              </a:rPr>
              <a:pPr>
                <a:defRPr/>
              </a:pPr>
              <a:t>‹#›</a:t>
            </a:fld>
            <a:endParaRPr lang="en-US" sz="800" dirty="0">
              <a:latin typeface="Arial" charset="0"/>
              <a:ea typeface="ヒラギノ角ゴ ProN W3" pitchFamily="1" charset="-128"/>
              <a:cs typeface="+mn-cs"/>
            </a:endParaRPr>
          </a:p>
        </p:txBody>
      </p:sp>
      <p:pic>
        <p:nvPicPr>
          <p:cNvPr id="7177" name="Picture 9" descr="BOKFinATS_hor_b187c.jpg"/>
          <p:cNvPicPr>
            <a:picLocks noChangeAspect="1"/>
          </p:cNvPicPr>
          <p:nvPr/>
        </p:nvPicPr>
        <p:blipFill>
          <a:blip r:embed="rId13" cstate="print"/>
          <a:srcRect/>
          <a:stretch>
            <a:fillRect/>
          </a:stretch>
        </p:blipFill>
        <p:spPr bwMode="auto">
          <a:xfrm>
            <a:off x="8060269" y="236538"/>
            <a:ext cx="3183467" cy="404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ransition>
    <p:push/>
  </p:transition>
  <p:hf hdr="0" dt="0"/>
  <p:txStyles>
    <p:titleStyle>
      <a:lvl1pPr algn="l" defTabSz="642938" rtl="0" eaLnBrk="1" fontAlgn="base" hangingPunct="1">
        <a:spcBef>
          <a:spcPct val="0"/>
        </a:spcBef>
        <a:spcAft>
          <a:spcPct val="0"/>
        </a:spcAft>
        <a:defRPr sz="2800" b="1">
          <a:solidFill>
            <a:schemeClr val="tx2"/>
          </a:solidFill>
          <a:latin typeface="+mj-lt"/>
          <a:ea typeface="+mj-ea"/>
          <a:cs typeface="+mj-cs"/>
        </a:defRPr>
      </a:lvl1pPr>
      <a:lvl2pPr algn="l" defTabSz="642938" rtl="0" eaLnBrk="1" fontAlgn="base" hangingPunct="1">
        <a:spcBef>
          <a:spcPct val="0"/>
        </a:spcBef>
        <a:spcAft>
          <a:spcPct val="0"/>
        </a:spcAft>
        <a:defRPr sz="2800" b="1">
          <a:solidFill>
            <a:schemeClr val="tx2"/>
          </a:solidFill>
          <a:latin typeface="Arial" charset="0"/>
        </a:defRPr>
      </a:lvl2pPr>
      <a:lvl3pPr algn="l" defTabSz="642938" rtl="0" eaLnBrk="1" fontAlgn="base" hangingPunct="1">
        <a:spcBef>
          <a:spcPct val="0"/>
        </a:spcBef>
        <a:spcAft>
          <a:spcPct val="0"/>
        </a:spcAft>
        <a:defRPr sz="2800" b="1">
          <a:solidFill>
            <a:schemeClr val="tx2"/>
          </a:solidFill>
          <a:latin typeface="Arial" charset="0"/>
        </a:defRPr>
      </a:lvl3pPr>
      <a:lvl4pPr algn="l" defTabSz="642938" rtl="0" eaLnBrk="1" fontAlgn="base" hangingPunct="1">
        <a:spcBef>
          <a:spcPct val="0"/>
        </a:spcBef>
        <a:spcAft>
          <a:spcPct val="0"/>
        </a:spcAft>
        <a:defRPr sz="2800" b="1">
          <a:solidFill>
            <a:schemeClr val="tx2"/>
          </a:solidFill>
          <a:latin typeface="Arial" charset="0"/>
        </a:defRPr>
      </a:lvl4pPr>
      <a:lvl5pPr algn="l" defTabSz="642938" rtl="0" eaLnBrk="1" fontAlgn="base" hangingPunct="1">
        <a:spcBef>
          <a:spcPct val="0"/>
        </a:spcBef>
        <a:spcAft>
          <a:spcPct val="0"/>
        </a:spcAft>
        <a:defRPr sz="2800" b="1">
          <a:solidFill>
            <a:schemeClr val="tx2"/>
          </a:solidFill>
          <a:latin typeface="Arial" charset="0"/>
        </a:defRPr>
      </a:lvl5pPr>
      <a:lvl6pPr marL="457200" algn="l" defTabSz="642938" rtl="0" eaLnBrk="1" fontAlgn="base" hangingPunct="1">
        <a:spcBef>
          <a:spcPct val="0"/>
        </a:spcBef>
        <a:spcAft>
          <a:spcPct val="0"/>
        </a:spcAft>
        <a:defRPr sz="3400">
          <a:solidFill>
            <a:schemeClr val="tx2"/>
          </a:solidFill>
          <a:latin typeface="Arial" charset="0"/>
        </a:defRPr>
      </a:lvl6pPr>
      <a:lvl7pPr marL="914400" algn="l" defTabSz="642938" rtl="0" eaLnBrk="1" fontAlgn="base" hangingPunct="1">
        <a:spcBef>
          <a:spcPct val="0"/>
        </a:spcBef>
        <a:spcAft>
          <a:spcPct val="0"/>
        </a:spcAft>
        <a:defRPr sz="3400">
          <a:solidFill>
            <a:schemeClr val="tx2"/>
          </a:solidFill>
          <a:latin typeface="Arial" charset="0"/>
        </a:defRPr>
      </a:lvl7pPr>
      <a:lvl8pPr marL="1371600" algn="l" defTabSz="642938" rtl="0" eaLnBrk="1" fontAlgn="base" hangingPunct="1">
        <a:spcBef>
          <a:spcPct val="0"/>
        </a:spcBef>
        <a:spcAft>
          <a:spcPct val="0"/>
        </a:spcAft>
        <a:defRPr sz="3400">
          <a:solidFill>
            <a:schemeClr val="tx2"/>
          </a:solidFill>
          <a:latin typeface="Arial" charset="0"/>
        </a:defRPr>
      </a:lvl8pPr>
      <a:lvl9pPr marL="1828800" algn="l" defTabSz="642938" rtl="0" eaLnBrk="1" fontAlgn="base" hangingPunct="1">
        <a:spcBef>
          <a:spcPct val="0"/>
        </a:spcBef>
        <a:spcAft>
          <a:spcPct val="0"/>
        </a:spcAft>
        <a:defRPr sz="3400">
          <a:solidFill>
            <a:schemeClr val="tx2"/>
          </a:solidFill>
          <a:latin typeface="Arial" charset="0"/>
        </a:defRPr>
      </a:lvl9pPr>
    </p:titleStyle>
    <p:bodyStyle>
      <a:lvl1pPr marL="200025" indent="-200025" algn="l" defTabSz="642938" rtl="0" eaLnBrk="1" fontAlgn="base" hangingPunct="1">
        <a:spcBef>
          <a:spcPct val="0"/>
        </a:spcBef>
        <a:spcAft>
          <a:spcPct val="50000"/>
        </a:spcAft>
        <a:buFont typeface="Wingdings" pitchFamily="2" charset="2"/>
        <a:buChar char="§"/>
        <a:defRPr sz="1600">
          <a:solidFill>
            <a:schemeClr val="tx1"/>
          </a:solidFill>
          <a:latin typeface="+mn-lt"/>
          <a:ea typeface="+mn-ea"/>
          <a:cs typeface="+mn-cs"/>
        </a:defRPr>
      </a:lvl1pPr>
      <a:lvl2pPr marL="523875" indent="-200025" algn="l" defTabSz="642938" rtl="0" eaLnBrk="1" fontAlgn="base" hangingPunct="1">
        <a:spcBef>
          <a:spcPct val="0"/>
        </a:spcBef>
        <a:spcAft>
          <a:spcPct val="50000"/>
        </a:spcAft>
        <a:buFont typeface="Wingdings" pitchFamily="2" charset="2"/>
        <a:buChar char="§"/>
        <a:defRPr sz="1400">
          <a:solidFill>
            <a:schemeClr val="tx1"/>
          </a:solidFill>
          <a:latin typeface="+mn-lt"/>
        </a:defRPr>
      </a:lvl2pPr>
      <a:lvl3pPr marL="803275" indent="-160338" algn="l" defTabSz="642938" rtl="0" eaLnBrk="1" fontAlgn="base" hangingPunct="1">
        <a:spcBef>
          <a:spcPct val="0"/>
        </a:spcBef>
        <a:spcAft>
          <a:spcPct val="50000"/>
        </a:spcAft>
        <a:buFont typeface="Wingdings" pitchFamily="2" charset="2"/>
        <a:buChar char="§"/>
        <a:defRPr sz="1400">
          <a:solidFill>
            <a:schemeClr val="tx1"/>
          </a:solidFill>
          <a:latin typeface="+mn-lt"/>
        </a:defRPr>
      </a:lvl3pPr>
      <a:lvl4pPr marL="1125538" indent="-161925" algn="l" defTabSz="642938" rtl="0" eaLnBrk="1" fontAlgn="base" hangingPunct="1">
        <a:spcBef>
          <a:spcPct val="0"/>
        </a:spcBef>
        <a:spcAft>
          <a:spcPct val="50000"/>
        </a:spcAft>
        <a:buFont typeface="Wingdings" pitchFamily="2" charset="2"/>
        <a:buChar char="§"/>
        <a:defRPr sz="1400">
          <a:solidFill>
            <a:schemeClr val="tx1"/>
          </a:solidFill>
          <a:latin typeface="+mn-lt"/>
        </a:defRPr>
      </a:lvl4pPr>
      <a:lvl5pPr marL="1446213" indent="-160338" algn="l" defTabSz="642938" rtl="0" eaLnBrk="1" fontAlgn="base" hangingPunct="1">
        <a:spcBef>
          <a:spcPct val="0"/>
        </a:spcBef>
        <a:spcAft>
          <a:spcPct val="50000"/>
        </a:spcAft>
        <a:buFont typeface="Wingdings" pitchFamily="2" charset="2"/>
        <a:buChar char="§"/>
        <a:defRPr sz="1400">
          <a:solidFill>
            <a:schemeClr val="tx1"/>
          </a:solidFill>
          <a:latin typeface="+mn-lt"/>
        </a:defRPr>
      </a:lvl5pPr>
      <a:lvl6pPr marL="1903413" indent="-160338" algn="l" defTabSz="642938" rtl="0" eaLnBrk="1" fontAlgn="base" hangingPunct="1">
        <a:spcBef>
          <a:spcPct val="0"/>
        </a:spcBef>
        <a:spcAft>
          <a:spcPct val="50000"/>
        </a:spcAft>
        <a:buFont typeface="Wingdings" pitchFamily="2" charset="2"/>
        <a:buChar char="§"/>
        <a:defRPr sz="1400">
          <a:solidFill>
            <a:schemeClr val="tx1"/>
          </a:solidFill>
          <a:latin typeface="+mn-lt"/>
        </a:defRPr>
      </a:lvl6pPr>
      <a:lvl7pPr marL="2360613" indent="-160338" algn="l" defTabSz="642938" rtl="0" eaLnBrk="1" fontAlgn="base" hangingPunct="1">
        <a:spcBef>
          <a:spcPct val="0"/>
        </a:spcBef>
        <a:spcAft>
          <a:spcPct val="50000"/>
        </a:spcAft>
        <a:buFont typeface="Wingdings" pitchFamily="2" charset="2"/>
        <a:buChar char="§"/>
        <a:defRPr sz="1400">
          <a:solidFill>
            <a:schemeClr val="tx1"/>
          </a:solidFill>
          <a:latin typeface="+mn-lt"/>
        </a:defRPr>
      </a:lvl7pPr>
      <a:lvl8pPr marL="2817813" indent="-160338" algn="l" defTabSz="642938" rtl="0" eaLnBrk="1" fontAlgn="base" hangingPunct="1">
        <a:spcBef>
          <a:spcPct val="0"/>
        </a:spcBef>
        <a:spcAft>
          <a:spcPct val="50000"/>
        </a:spcAft>
        <a:buFont typeface="Wingdings" pitchFamily="2" charset="2"/>
        <a:buChar char="§"/>
        <a:defRPr sz="1400">
          <a:solidFill>
            <a:schemeClr val="tx1"/>
          </a:solidFill>
          <a:latin typeface="+mn-lt"/>
        </a:defRPr>
      </a:lvl8pPr>
      <a:lvl9pPr marL="3275013" indent="-160338" algn="l" defTabSz="642938" rtl="0" eaLnBrk="1" fontAlgn="base" hangingPunct="1">
        <a:spcBef>
          <a:spcPct val="0"/>
        </a:spcBef>
        <a:spcAft>
          <a:spcPct val="50000"/>
        </a:spcAft>
        <a:buFont typeface="Wingdings" pitchFamily="2" charset="2"/>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558129" y="434162"/>
            <a:ext cx="11075745"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670560" y="4985590"/>
            <a:ext cx="1091184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670560" y="530352"/>
            <a:ext cx="1091184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5035104" y="6111876"/>
            <a:ext cx="3048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699CB88-5E1A-4FAC-892A-60949ACB1F6F}" type="datetimeFigureOut">
              <a:rPr lang="en-US" smtClean="0"/>
              <a:pPr/>
              <a:t>11/2/2018</a:t>
            </a:fld>
            <a:endParaRPr lang="en-US"/>
          </a:p>
        </p:txBody>
      </p:sp>
      <p:sp>
        <p:nvSpPr>
          <p:cNvPr id="18" name="Footer Placeholder 17"/>
          <p:cNvSpPr>
            <a:spLocks noGrp="1"/>
          </p:cNvSpPr>
          <p:nvPr>
            <p:ph type="ftr" sz="quarter" idx="3"/>
          </p:nvPr>
        </p:nvSpPr>
        <p:spPr>
          <a:xfrm>
            <a:off x="8083104" y="6111876"/>
            <a:ext cx="3048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kumimoji="0" lang="en-US"/>
          </a:p>
        </p:txBody>
      </p:sp>
      <p:sp>
        <p:nvSpPr>
          <p:cNvPr id="5" name="Slide Number Placeholder 4"/>
          <p:cNvSpPr>
            <a:spLocks noGrp="1"/>
          </p:cNvSpPr>
          <p:nvPr>
            <p:ph type="sldNum" sz="quarter" idx="4"/>
          </p:nvPr>
        </p:nvSpPr>
        <p:spPr>
          <a:xfrm>
            <a:off x="11131104" y="6111876"/>
            <a:ext cx="6096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1974DF9-AD47-4691-BA21-BBFCE3637A9A}" type="slidenum">
              <a:rPr kumimoji="0" lang="en-US" smtClean="0"/>
              <a:pPr/>
              <a:t>‹#›</a:t>
            </a:fld>
            <a:endParaRPr kumimoji="0" lang="en-US"/>
          </a:p>
        </p:txBody>
      </p:sp>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ransition>
    <p:push/>
  </p:transition>
  <p:timing>
    <p:tnLst>
      <p:par>
        <p:cTn id="1" dur="indefinite" restart="never" nodeType="tmRoot"/>
      </p:par>
    </p:tnLst>
  </p:timing>
  <p:hf hdr="0" ft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67.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24.xml.rels><?xml version="1.0" encoding="UTF-8" standalone="yes"?>
<Relationships xmlns="http://schemas.openxmlformats.org/package/2006/relationships"><Relationship Id="rId3" Type="http://schemas.openxmlformats.org/officeDocument/2006/relationships/hyperlink" Target="http://www.cfpdtrust.org/" TargetMode="External"/><Relationship Id="rId7" Type="http://schemas.openxmlformats.org/officeDocument/2006/relationships/hyperlink" Target="http://www.bokf.com/" TargetMode="External"/><Relationship Id="rId2" Type="http://schemas.openxmlformats.org/officeDocument/2006/relationships/hyperlink" Target="mailto:mbrand@cfpdtrust.org" TargetMode="External"/><Relationship Id="rId1" Type="http://schemas.openxmlformats.org/officeDocument/2006/relationships/slideLayout" Target="../slideLayouts/slideLayout73.xml"/><Relationship Id="rId6" Type="http://schemas.openxmlformats.org/officeDocument/2006/relationships/hyperlink" Target="mailto:peter.wall@bokf.com" TargetMode="External"/><Relationship Id="rId5" Type="http://schemas.openxmlformats.org/officeDocument/2006/relationships/image" Target="../media/image6.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1343" y="771088"/>
            <a:ext cx="6635815" cy="2219691"/>
          </a:xfrm>
        </p:spPr>
        <p:txBody>
          <a:bodyPr>
            <a:normAutofit/>
          </a:bodyPr>
          <a:lstStyle/>
          <a:p>
            <a:pPr algn="ctr"/>
            <a:r>
              <a:rPr lang="en-US" sz="4800" b="1" dirty="0" smtClean="0">
                <a:solidFill>
                  <a:schemeClr val="tx2"/>
                </a:solidFill>
                <a:latin typeface="Trebuchet MS" panose="020B0603020202020204" pitchFamily="34" charset="0"/>
              </a:rPr>
              <a:t>Trusts, Trusts, Trusts</a:t>
            </a:r>
            <a:r>
              <a:rPr lang="en-US" b="1" dirty="0" smtClean="0">
                <a:solidFill>
                  <a:schemeClr val="tx2"/>
                </a:solidFill>
                <a:latin typeface="Trebuchet MS" panose="020B0603020202020204" pitchFamily="34" charset="0"/>
              </a:rPr>
              <a:t/>
            </a:r>
            <a:br>
              <a:rPr lang="en-US" b="1" dirty="0" smtClean="0">
                <a:solidFill>
                  <a:schemeClr val="tx2"/>
                </a:solidFill>
                <a:latin typeface="Trebuchet MS" panose="020B0603020202020204" pitchFamily="34" charset="0"/>
              </a:rPr>
            </a:br>
            <a:endParaRPr lang="en-US" sz="2400" b="1" dirty="0">
              <a:solidFill>
                <a:schemeClr val="tx2"/>
              </a:solidFill>
              <a:latin typeface="Trebuchet MS" panose="020B0603020202020204" pitchFamily="34" charset="0"/>
            </a:endParaRPr>
          </a:p>
        </p:txBody>
      </p:sp>
      <p:sp>
        <p:nvSpPr>
          <p:cNvPr id="3" name="Subtitle 2"/>
          <p:cNvSpPr>
            <a:spLocks noGrp="1"/>
          </p:cNvSpPr>
          <p:nvPr>
            <p:ph type="subTitle" idx="1"/>
          </p:nvPr>
        </p:nvSpPr>
        <p:spPr>
          <a:xfrm>
            <a:off x="1104899" y="3781170"/>
            <a:ext cx="10096501" cy="1686181"/>
          </a:xfrm>
        </p:spPr>
        <p:txBody>
          <a:bodyPr>
            <a:normAutofit/>
          </a:bodyPr>
          <a:lstStyle/>
          <a:p>
            <a:pPr algn="ctr"/>
            <a:endParaRPr lang="en-US" sz="1200" b="1" dirty="0" smtClean="0">
              <a:solidFill>
                <a:schemeClr val="tx2"/>
              </a:solidFill>
              <a:latin typeface="Trebuchet MS" panose="020B0603020202020204" pitchFamily="34" charset="0"/>
            </a:endParaRPr>
          </a:p>
          <a:p>
            <a:pPr algn="ctr"/>
            <a:endParaRPr lang="en-US" sz="1200" b="1" dirty="0" smtClean="0">
              <a:solidFill>
                <a:schemeClr val="tx2"/>
              </a:solidFill>
              <a:latin typeface="Trebuchet MS" panose="020B0603020202020204" pitchFamily="34" charset="0"/>
            </a:endParaRPr>
          </a:p>
        </p:txBody>
      </p:sp>
      <p:sp>
        <p:nvSpPr>
          <p:cNvPr id="8" name="Slide Number Placeholder 7"/>
          <p:cNvSpPr>
            <a:spLocks noGrp="1"/>
          </p:cNvSpPr>
          <p:nvPr>
            <p:ph type="sldNum" sz="quarter" idx="12"/>
          </p:nvPr>
        </p:nvSpPr>
        <p:spPr>
          <a:xfrm>
            <a:off x="10363200" y="6356352"/>
            <a:ext cx="1828800" cy="365125"/>
          </a:xfrm>
          <a:prstGeom prst="rect">
            <a:avLst/>
          </a:prstGeom>
        </p:spPr>
        <p:txBody>
          <a:bodyPr/>
          <a:lstStyle/>
          <a:p>
            <a:fld id="{0FF54DE5-C571-48E8-A5BC-B369434E2F44}" type="slidenum">
              <a:rPr lang="en-US" smtClean="0"/>
              <a:pPr/>
              <a:t>1</a:t>
            </a:fld>
            <a:endParaRPr lang="en-US"/>
          </a:p>
        </p:txBody>
      </p:sp>
      <p:sp>
        <p:nvSpPr>
          <p:cNvPr id="9" name="Rectangle 8"/>
          <p:cNvSpPr/>
          <p:nvPr/>
        </p:nvSpPr>
        <p:spPr>
          <a:xfrm>
            <a:off x="5169877" y="4187225"/>
            <a:ext cx="6096000" cy="1877437"/>
          </a:xfrm>
          <a:prstGeom prst="rect">
            <a:avLst/>
          </a:prstGeom>
        </p:spPr>
        <p:txBody>
          <a:bodyPr>
            <a:spAutoFit/>
          </a:bodyPr>
          <a:lstStyle/>
          <a:p>
            <a:pPr algn="r" defTabSz="715963"/>
            <a:r>
              <a:rPr lang="en-US" sz="2000" b="1" dirty="0" smtClean="0"/>
              <a:t>Peter J Wall</a:t>
            </a:r>
          </a:p>
          <a:p>
            <a:pPr algn="r" defTabSz="715963"/>
            <a:r>
              <a:rPr lang="en-US" sz="2000" b="1" dirty="0" smtClean="0"/>
              <a:t>National Oversight Manager</a:t>
            </a:r>
          </a:p>
          <a:p>
            <a:pPr algn="r" defTabSz="715963"/>
            <a:r>
              <a:rPr lang="en-US" sz="2000" b="1" dirty="0" smtClean="0"/>
              <a:t>Disability &amp; Elder Trust Solutions</a:t>
            </a:r>
          </a:p>
          <a:p>
            <a:pPr algn="r" defTabSz="715963"/>
            <a:r>
              <a:rPr lang="en-US" sz="2000" b="1" dirty="0" smtClean="0"/>
              <a:t>BOK Financial</a:t>
            </a:r>
          </a:p>
          <a:p>
            <a:pPr algn="r" defTabSz="715963"/>
            <a:r>
              <a:rPr lang="en-US" b="1" dirty="0" smtClean="0"/>
              <a:t>303.864.7238</a:t>
            </a:r>
          </a:p>
          <a:p>
            <a:pPr algn="r" defTabSz="715963"/>
            <a:r>
              <a:rPr lang="en-US" b="1" dirty="0" smtClean="0"/>
              <a:t>peter.wall@bokf.com</a:t>
            </a:r>
          </a:p>
        </p:txBody>
      </p:sp>
      <p:sp>
        <p:nvSpPr>
          <p:cNvPr id="6" name="Rectangle 5"/>
          <p:cNvSpPr/>
          <p:nvPr/>
        </p:nvSpPr>
        <p:spPr>
          <a:xfrm>
            <a:off x="621940" y="4275457"/>
            <a:ext cx="6096000" cy="1877437"/>
          </a:xfrm>
          <a:prstGeom prst="rect">
            <a:avLst/>
          </a:prstGeom>
        </p:spPr>
        <p:txBody>
          <a:bodyPr>
            <a:spAutoFit/>
          </a:bodyPr>
          <a:lstStyle/>
          <a:p>
            <a:pPr defTabSz="715963"/>
            <a:r>
              <a:rPr lang="en-US" sz="2000" b="1" dirty="0" smtClean="0"/>
              <a:t>Megan Brand</a:t>
            </a:r>
          </a:p>
          <a:p>
            <a:pPr defTabSz="715963"/>
            <a:r>
              <a:rPr lang="en-US" sz="2000" b="1" dirty="0" smtClean="0"/>
              <a:t>Executive Director</a:t>
            </a:r>
          </a:p>
          <a:p>
            <a:pPr defTabSz="715963"/>
            <a:r>
              <a:rPr lang="en-US" sz="2000" b="1" dirty="0" smtClean="0"/>
              <a:t>Colorado Fund for People with Disabilities</a:t>
            </a:r>
          </a:p>
          <a:p>
            <a:pPr defTabSz="715963"/>
            <a:r>
              <a:rPr lang="en-US" b="1" dirty="0" smtClean="0"/>
              <a:t>303.476.6315</a:t>
            </a:r>
          </a:p>
          <a:p>
            <a:pPr defTabSz="715963"/>
            <a:r>
              <a:rPr lang="en-US" b="1" dirty="0" smtClean="0"/>
              <a:t>mbrand@cpfdtrust.org</a:t>
            </a:r>
          </a:p>
        </p:txBody>
      </p:sp>
      <p:pic>
        <p:nvPicPr>
          <p:cNvPr id="7" name="Picture 6" descr="cfpd_logo_final_w_tagline_300dpi.jpg"/>
          <p:cNvPicPr>
            <a:picLocks noChangeAspect="1"/>
          </p:cNvPicPr>
          <p:nvPr/>
        </p:nvPicPr>
        <p:blipFill>
          <a:blip r:embed="rId3" cstate="print"/>
          <a:stretch>
            <a:fillRect/>
          </a:stretch>
        </p:blipFill>
        <p:spPr>
          <a:xfrm>
            <a:off x="3441834" y="3651187"/>
            <a:ext cx="1663566" cy="1072076"/>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92235" y="3694345"/>
            <a:ext cx="3673642" cy="492880"/>
          </a:xfrm>
          <a:prstGeom prst="rect">
            <a:avLst/>
          </a:prstGeom>
        </p:spPr>
      </p:pic>
    </p:spTree>
    <p:extLst>
      <p:ext uri="{BB962C8B-B14F-4D97-AF65-F5344CB8AC3E}">
        <p14:creationId xmlns:p14="http://schemas.microsoft.com/office/powerpoint/2010/main" val="3234721833"/>
      </p:ext>
    </p:extLst>
  </p:cSld>
  <p:clrMapOvr>
    <a:masterClrMapping/>
  </p:clrMapOvr>
  <p:transition>
    <p:pu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661" y="566127"/>
            <a:ext cx="9859433" cy="642938"/>
          </a:xfrm>
        </p:spPr>
        <p:txBody>
          <a:bodyPr/>
          <a:lstStyle/>
          <a:p>
            <a:r>
              <a:rPr lang="en-US" b="1" dirty="0" smtClean="0">
                <a:latin typeface="Trebuchet MS" panose="020B0603020202020204" pitchFamily="34" charset="0"/>
              </a:rPr>
              <a:t>Tax</a:t>
            </a:r>
            <a:endParaRPr lang="en-US" b="1" dirty="0">
              <a:latin typeface="Trebuchet MS" panose="020B0603020202020204" pitchFamily="34" charset="0"/>
            </a:endParaRPr>
          </a:p>
        </p:txBody>
      </p:sp>
      <p:sp>
        <p:nvSpPr>
          <p:cNvPr id="3" name="Content Placeholder 2"/>
          <p:cNvSpPr>
            <a:spLocks noGrp="1"/>
          </p:cNvSpPr>
          <p:nvPr>
            <p:ph idx="1"/>
          </p:nvPr>
        </p:nvSpPr>
        <p:spPr>
          <a:xfrm>
            <a:off x="1022839" y="1119554"/>
            <a:ext cx="10149255" cy="4601308"/>
          </a:xfrm>
        </p:spPr>
        <p:txBody>
          <a:bodyPr>
            <a:normAutofit fontScale="77500" lnSpcReduction="20000"/>
          </a:bodyPr>
          <a:lstStyle/>
          <a:p>
            <a:pPr marL="0" indent="0"/>
            <a:r>
              <a:rPr lang="en-US" dirty="0" smtClean="0">
                <a:latin typeface="Trebuchet MS" pitchFamily="34" charset="0"/>
              </a:rPr>
              <a:t> Grantor Trust (1</a:t>
            </a:r>
            <a:r>
              <a:rPr lang="en-US" baseline="30000" dirty="0" smtClean="0">
                <a:latin typeface="Trebuchet MS" pitchFamily="34" charset="0"/>
              </a:rPr>
              <a:t>st</a:t>
            </a:r>
            <a:r>
              <a:rPr lang="en-US" dirty="0" smtClean="0">
                <a:latin typeface="Trebuchet MS" pitchFamily="34" charset="0"/>
              </a:rPr>
              <a:t> Party trusts only)</a:t>
            </a:r>
          </a:p>
          <a:p>
            <a:pPr marL="457200" lvl="1" indent="0"/>
            <a:r>
              <a:rPr lang="en-US" dirty="0" smtClean="0">
                <a:latin typeface="Trebuchet MS" pitchFamily="34" charset="0"/>
              </a:rPr>
              <a:t> Internal Revenue Code § 674 &amp; § 677</a:t>
            </a:r>
          </a:p>
          <a:p>
            <a:pPr marL="457200" lvl="1" indent="0"/>
            <a:r>
              <a:rPr lang="en-US" dirty="0" smtClean="0">
                <a:latin typeface="Trebuchet MS" pitchFamily="34" charset="0"/>
              </a:rPr>
              <a:t> Can be appropriate for self-administered SNTs</a:t>
            </a:r>
          </a:p>
          <a:p>
            <a:pPr marL="457200" lvl="1" indent="0"/>
            <a:r>
              <a:rPr lang="en-US" dirty="0" smtClean="0">
                <a:latin typeface="Trebuchet MS" pitchFamily="34" charset="0"/>
              </a:rPr>
              <a:t> Taxability flows through to beneficiary on personal 1040 at applicable beneficiary tax rate</a:t>
            </a:r>
          </a:p>
          <a:p>
            <a:pPr marL="457200" lvl="1" indent="0"/>
            <a:endParaRPr lang="en-US" dirty="0" smtClean="0">
              <a:latin typeface="Trebuchet MS" pitchFamily="34" charset="0"/>
            </a:endParaRPr>
          </a:p>
          <a:p>
            <a:pPr marL="0" indent="0"/>
            <a:r>
              <a:rPr lang="en-US" dirty="0" smtClean="0">
                <a:latin typeface="Trebuchet MS" pitchFamily="34" charset="0"/>
              </a:rPr>
              <a:t> Qualified Disability Trust (SNT) / 3</a:t>
            </a:r>
            <a:r>
              <a:rPr lang="en-US" baseline="30000" dirty="0" smtClean="0">
                <a:latin typeface="Trebuchet MS" pitchFamily="34" charset="0"/>
              </a:rPr>
              <a:t>rd</a:t>
            </a:r>
            <a:r>
              <a:rPr lang="en-US" dirty="0" smtClean="0">
                <a:latin typeface="Trebuchet MS" pitchFamily="34" charset="0"/>
              </a:rPr>
              <a:t> Party Trust (Family Trust, etc) as applicable</a:t>
            </a:r>
          </a:p>
          <a:p>
            <a:pPr marL="457200" lvl="1" indent="0"/>
            <a:r>
              <a:rPr lang="en-US" dirty="0" smtClean="0">
                <a:latin typeface="Trebuchet MS" pitchFamily="34" charset="0"/>
              </a:rPr>
              <a:t> Appropriate vehicle when using a professional fiduciary or family member</a:t>
            </a:r>
          </a:p>
          <a:p>
            <a:pPr marL="457200" lvl="1" indent="0"/>
            <a:r>
              <a:rPr lang="en-US" dirty="0" smtClean="0">
                <a:latin typeface="Trebuchet MS" pitchFamily="34" charset="0"/>
              </a:rPr>
              <a:t> Obtain a TIN by submitting a SS-4 or online at www.irs.gov</a:t>
            </a:r>
          </a:p>
          <a:p>
            <a:pPr marL="457200" lvl="1" indent="0"/>
            <a:r>
              <a:rPr lang="en-US" dirty="0" smtClean="0">
                <a:latin typeface="Trebuchet MS" pitchFamily="34" charset="0"/>
              </a:rPr>
              <a:t> Trust files a 1041 annually </a:t>
            </a:r>
          </a:p>
          <a:p>
            <a:pPr marL="457200" lvl="1" indent="0"/>
            <a:r>
              <a:rPr lang="en-US" dirty="0" smtClean="0">
                <a:latin typeface="Trebuchet MS" pitchFamily="34" charset="0"/>
              </a:rPr>
              <a:t> Taxability flows through to beneficiary via K-1, to be reported on their personal 1040</a:t>
            </a:r>
          </a:p>
          <a:p>
            <a:pPr marL="914400" lvl="2" indent="0"/>
            <a:r>
              <a:rPr lang="en-US" dirty="0" smtClean="0">
                <a:latin typeface="Trebuchet MS" pitchFamily="34" charset="0"/>
              </a:rPr>
              <a:t> Take deductions for professional expenses on K-1 as applicable</a:t>
            </a:r>
          </a:p>
          <a:p>
            <a:pPr marL="914400" lvl="2" indent="0"/>
            <a:r>
              <a:rPr lang="en-US" dirty="0" smtClean="0">
                <a:latin typeface="Trebuchet MS" pitchFamily="34" charset="0"/>
              </a:rPr>
              <a:t> Taxable events (capital gains, interest, etc) may pass through and be taxed at </a:t>
            </a:r>
            <a:r>
              <a:rPr lang="en-US" u="sng" dirty="0" smtClean="0">
                <a:latin typeface="Trebuchet MS" pitchFamily="34" charset="0"/>
              </a:rPr>
              <a:t>beneficiary</a:t>
            </a:r>
            <a:r>
              <a:rPr lang="en-US" dirty="0" smtClean="0">
                <a:latin typeface="Trebuchet MS" pitchFamily="34" charset="0"/>
              </a:rPr>
              <a:t> level / rates</a:t>
            </a:r>
          </a:p>
          <a:p>
            <a:pPr marL="457200" lvl="1" indent="0"/>
            <a:r>
              <a:rPr lang="en-US" dirty="0" smtClean="0">
                <a:latin typeface="Trebuchet MS" pitchFamily="34" charset="0"/>
              </a:rPr>
              <a:t> Be aware of Principal and Income accounting for allocation of income and expenses</a:t>
            </a:r>
          </a:p>
          <a:p>
            <a:pPr marL="914400" lvl="2" indent="0"/>
            <a:r>
              <a:rPr lang="en-US" dirty="0" smtClean="0">
                <a:latin typeface="Trebuchet MS" pitchFamily="34" charset="0"/>
              </a:rPr>
              <a:t> Uniform Principal and Income Act</a:t>
            </a:r>
            <a:endParaRPr lang="en-US" dirty="0"/>
          </a:p>
        </p:txBody>
      </p:sp>
      <p:sp>
        <p:nvSpPr>
          <p:cNvPr id="5" name="Slide Number Placeholder 4"/>
          <p:cNvSpPr>
            <a:spLocks noGrp="1"/>
          </p:cNvSpPr>
          <p:nvPr>
            <p:ph type="sldNum" sz="quarter" idx="12"/>
          </p:nvPr>
        </p:nvSpPr>
        <p:spPr>
          <a:xfrm>
            <a:off x="10363200" y="6356352"/>
            <a:ext cx="1828800" cy="365125"/>
          </a:xfrm>
          <a:prstGeom prst="rect">
            <a:avLst/>
          </a:prstGeom>
        </p:spPr>
        <p:txBody>
          <a:bodyPr/>
          <a:lstStyle/>
          <a:p>
            <a:fld id="{0FF54DE5-C571-48E8-A5BC-B369434E2F44}" type="slidenum">
              <a:rPr lang="en-US" smtClean="0"/>
              <a:pPr/>
              <a:t>10</a:t>
            </a:fld>
            <a:endParaRPr lang="en-US"/>
          </a:p>
        </p:txBody>
      </p:sp>
    </p:spTree>
    <p:extLst>
      <p:ext uri="{BB962C8B-B14F-4D97-AF65-F5344CB8AC3E}">
        <p14:creationId xmlns:p14="http://schemas.microsoft.com/office/powerpoint/2010/main" val="1839164497"/>
      </p:ext>
    </p:extLst>
  </p:cSld>
  <p:clrMapOvr>
    <a:masterClrMapping/>
  </p:clrMapOvr>
  <p:transition>
    <p:pu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307" y="472342"/>
            <a:ext cx="9859433" cy="642938"/>
          </a:xfrm>
        </p:spPr>
        <p:txBody>
          <a:bodyPr>
            <a:normAutofit/>
          </a:bodyPr>
          <a:lstStyle/>
          <a:p>
            <a:r>
              <a:rPr lang="en-US" sz="2000" b="1" dirty="0" smtClean="0">
                <a:latin typeface="Trebuchet MS" panose="020B0603020202020204" pitchFamily="34" charset="0"/>
              </a:rPr>
              <a:t>Tax – American Taxpayer Relief Act of 2012 vs Tax Cuts &amp; Job Act of 2018</a:t>
            </a:r>
            <a:endParaRPr lang="en-US" sz="2000" b="1" dirty="0">
              <a:latin typeface="Trebuchet MS" panose="020B0603020202020204" pitchFamily="34" charset="0"/>
            </a:endParaRPr>
          </a:p>
        </p:txBody>
      </p:sp>
      <p:sp>
        <p:nvSpPr>
          <p:cNvPr id="8" name="Slide Number Placeholder 7"/>
          <p:cNvSpPr>
            <a:spLocks noGrp="1"/>
          </p:cNvSpPr>
          <p:nvPr>
            <p:ph type="sldNum" sz="quarter" idx="12"/>
          </p:nvPr>
        </p:nvSpPr>
        <p:spPr>
          <a:xfrm>
            <a:off x="10363200" y="6356352"/>
            <a:ext cx="1828800" cy="365125"/>
          </a:xfrm>
          <a:prstGeom prst="rect">
            <a:avLst/>
          </a:prstGeom>
        </p:spPr>
        <p:txBody>
          <a:bodyPr/>
          <a:lstStyle/>
          <a:p>
            <a:fld id="{0FF54DE5-C571-48E8-A5BC-B369434E2F44}" type="slidenum">
              <a:rPr lang="en-US" smtClean="0"/>
              <a:pPr/>
              <a:t>11</a:t>
            </a:fld>
            <a:endParaRPr lang="en-US"/>
          </a:p>
        </p:txBody>
      </p:sp>
      <p:graphicFrame>
        <p:nvGraphicFramePr>
          <p:cNvPr id="4" name="Content Placeholder 7"/>
          <p:cNvGraphicFramePr>
            <a:graphicFrameLocks/>
          </p:cNvGraphicFramePr>
          <p:nvPr>
            <p:extLst>
              <p:ext uri="{D42A27DB-BD31-4B8C-83A1-F6EECF244321}">
                <p14:modId xmlns:p14="http://schemas.microsoft.com/office/powerpoint/2010/main" val="4002615629"/>
              </p:ext>
            </p:extLst>
          </p:nvPr>
        </p:nvGraphicFramePr>
        <p:xfrm>
          <a:off x="917330" y="1283676"/>
          <a:ext cx="9982200" cy="1940560"/>
        </p:xfrm>
        <a:graphic>
          <a:graphicData uri="http://schemas.openxmlformats.org/drawingml/2006/table">
            <a:tbl>
              <a:tblPr firstRow="1" bandRow="1">
                <a:tableStyleId>{073A0DAA-6AF3-43AB-8588-CEC1D06C72B9}</a:tableStyleId>
              </a:tblPr>
              <a:tblGrid>
                <a:gridCol w="1996440"/>
                <a:gridCol w="1996440"/>
                <a:gridCol w="1996440"/>
                <a:gridCol w="1996440"/>
                <a:gridCol w="1996440"/>
              </a:tblGrid>
              <a:tr h="370840">
                <a:tc>
                  <a:txBody>
                    <a:bodyPr/>
                    <a:lstStyle/>
                    <a:p>
                      <a:pPr algn="ctr"/>
                      <a:r>
                        <a:rPr lang="en-US" dirty="0" smtClean="0"/>
                        <a:t>Tax</a:t>
                      </a:r>
                      <a:endParaRPr lang="en-US" dirty="0"/>
                    </a:p>
                  </a:txBody>
                  <a:tcPr/>
                </a:tc>
                <a:tc>
                  <a:txBody>
                    <a:bodyPr/>
                    <a:lstStyle/>
                    <a:p>
                      <a:pPr algn="ctr"/>
                      <a:r>
                        <a:rPr lang="en-US" dirty="0" smtClean="0"/>
                        <a:t>2012</a:t>
                      </a:r>
                      <a:endParaRPr lang="en-US" dirty="0"/>
                    </a:p>
                  </a:txBody>
                  <a:tcPr/>
                </a:tc>
                <a:tc>
                  <a:txBody>
                    <a:bodyPr/>
                    <a:lstStyle/>
                    <a:p>
                      <a:pPr algn="ctr"/>
                      <a:r>
                        <a:rPr lang="en-US" dirty="0" smtClean="0"/>
                        <a:t>2018</a:t>
                      </a:r>
                      <a:endParaRPr lang="en-US" dirty="0"/>
                    </a:p>
                  </a:txBody>
                  <a:tcPr/>
                </a:tc>
                <a:tc>
                  <a:txBody>
                    <a:bodyPr/>
                    <a:lstStyle/>
                    <a:p>
                      <a:pPr algn="ctr"/>
                      <a:r>
                        <a:rPr lang="en-US" dirty="0" smtClean="0"/>
                        <a:t>Medicare Tax</a:t>
                      </a:r>
                      <a:endParaRPr lang="en-US" dirty="0"/>
                    </a:p>
                  </a:txBody>
                  <a:tcPr/>
                </a:tc>
                <a:tc>
                  <a:txBody>
                    <a:bodyPr/>
                    <a:lstStyle/>
                    <a:p>
                      <a:pPr algn="ctr"/>
                      <a:r>
                        <a:rPr lang="en-US" dirty="0" smtClean="0"/>
                        <a:t>Highest Rate</a:t>
                      </a:r>
                      <a:endParaRPr lang="en-US" dirty="0"/>
                    </a:p>
                  </a:txBody>
                  <a:tcPr/>
                </a:tc>
              </a:tr>
              <a:tr h="370840">
                <a:tc>
                  <a:txBody>
                    <a:bodyPr/>
                    <a:lstStyle/>
                    <a:p>
                      <a:r>
                        <a:rPr lang="en-US" sz="1800" dirty="0" smtClean="0"/>
                        <a:t>LT </a:t>
                      </a:r>
                      <a:r>
                        <a:rPr lang="en-US" sz="1800" baseline="0" dirty="0" smtClean="0"/>
                        <a:t>Cap Gains</a:t>
                      </a:r>
                      <a:endParaRPr lang="en-US" sz="1800" dirty="0"/>
                    </a:p>
                  </a:txBody>
                  <a:tcPr/>
                </a:tc>
                <a:tc>
                  <a:txBody>
                    <a:bodyPr/>
                    <a:lstStyle/>
                    <a:p>
                      <a:pPr algn="ctr"/>
                      <a:r>
                        <a:rPr lang="en-US" dirty="0" smtClean="0"/>
                        <a:t>15%</a:t>
                      </a:r>
                      <a:endParaRPr lang="en-US" dirty="0"/>
                    </a:p>
                  </a:txBody>
                  <a:tcPr/>
                </a:tc>
                <a:tc>
                  <a:txBody>
                    <a:bodyPr/>
                    <a:lstStyle/>
                    <a:p>
                      <a:pPr algn="ctr"/>
                      <a:r>
                        <a:rPr lang="en-US" dirty="0" smtClean="0"/>
                        <a:t>20%</a:t>
                      </a:r>
                      <a:endParaRPr lang="en-US" dirty="0"/>
                    </a:p>
                  </a:txBody>
                  <a:tcPr/>
                </a:tc>
                <a:tc>
                  <a:txBody>
                    <a:bodyPr/>
                    <a:lstStyle/>
                    <a:p>
                      <a:pPr algn="ctr"/>
                      <a:r>
                        <a:rPr lang="en-US" dirty="0" smtClean="0"/>
                        <a:t>3.8% - ATRA</a:t>
                      </a:r>
                      <a:endParaRPr lang="en-US" dirty="0"/>
                    </a:p>
                  </a:txBody>
                  <a:tcPr/>
                </a:tc>
                <a:tc>
                  <a:txBody>
                    <a:bodyPr/>
                    <a:lstStyle/>
                    <a:p>
                      <a:pPr algn="ctr"/>
                      <a:r>
                        <a:rPr lang="en-US" dirty="0" smtClean="0"/>
                        <a:t>23.8% - ATRA</a:t>
                      </a:r>
                      <a:endParaRPr lang="en-US" dirty="0"/>
                    </a:p>
                  </a:txBody>
                  <a:tcPr/>
                </a:tc>
              </a:tr>
              <a:tr h="370840">
                <a:tc>
                  <a:txBody>
                    <a:bodyPr/>
                    <a:lstStyle/>
                    <a:p>
                      <a:r>
                        <a:rPr lang="en-US" sz="1800" dirty="0" smtClean="0"/>
                        <a:t>ST Cap Gains</a:t>
                      </a:r>
                      <a:endParaRPr lang="en-US" sz="1800" dirty="0"/>
                    </a:p>
                  </a:txBody>
                  <a:tcPr/>
                </a:tc>
                <a:tc>
                  <a:txBody>
                    <a:bodyPr/>
                    <a:lstStyle/>
                    <a:p>
                      <a:pPr algn="ctr"/>
                      <a:r>
                        <a:rPr lang="en-US" dirty="0" smtClean="0"/>
                        <a:t>35%</a:t>
                      </a:r>
                      <a:endParaRPr lang="en-US" dirty="0"/>
                    </a:p>
                  </a:txBody>
                  <a:tcPr/>
                </a:tc>
                <a:tc>
                  <a:txBody>
                    <a:bodyPr/>
                    <a:lstStyle/>
                    <a:p>
                      <a:pPr algn="ctr"/>
                      <a:r>
                        <a:rPr lang="en-US" dirty="0" smtClean="0"/>
                        <a:t>39.6%</a:t>
                      </a:r>
                      <a:endParaRPr lang="en-US" dirty="0"/>
                    </a:p>
                  </a:txBody>
                  <a:tcPr/>
                </a:tc>
                <a:tc>
                  <a:txBody>
                    <a:bodyPr/>
                    <a:lstStyle/>
                    <a:p>
                      <a:pPr algn="ctr"/>
                      <a:r>
                        <a:rPr lang="en-US" dirty="0" smtClean="0"/>
                        <a:t>3.8% - ATRA</a:t>
                      </a:r>
                      <a:endParaRPr lang="en-US" dirty="0"/>
                    </a:p>
                  </a:txBody>
                  <a:tcPr/>
                </a:tc>
                <a:tc>
                  <a:txBody>
                    <a:bodyPr/>
                    <a:lstStyle/>
                    <a:p>
                      <a:pPr algn="ctr"/>
                      <a:r>
                        <a:rPr lang="en-US" dirty="0" smtClean="0"/>
                        <a:t>43.4% - ATRA</a:t>
                      </a:r>
                      <a:endParaRPr lang="en-US" dirty="0"/>
                    </a:p>
                  </a:txBody>
                  <a:tcPr/>
                </a:tc>
              </a:tr>
              <a:tr h="370840">
                <a:tc>
                  <a:txBody>
                    <a:bodyPr/>
                    <a:lstStyle/>
                    <a:p>
                      <a:r>
                        <a:rPr lang="en-US" dirty="0" smtClean="0"/>
                        <a:t>Income</a:t>
                      </a:r>
                      <a:endParaRPr lang="en-US" dirty="0"/>
                    </a:p>
                  </a:txBody>
                  <a:tcPr/>
                </a:tc>
                <a:tc>
                  <a:txBody>
                    <a:bodyPr/>
                    <a:lstStyle/>
                    <a:p>
                      <a:pPr algn="ctr"/>
                      <a:r>
                        <a:rPr lang="en-US" dirty="0" smtClean="0"/>
                        <a:t>35%</a:t>
                      </a:r>
                      <a:endParaRPr lang="en-US" dirty="0"/>
                    </a:p>
                  </a:txBody>
                  <a:tcPr/>
                </a:tc>
                <a:tc>
                  <a:txBody>
                    <a:bodyPr/>
                    <a:lstStyle/>
                    <a:p>
                      <a:pPr algn="ctr"/>
                      <a:r>
                        <a:rPr lang="en-US" dirty="0" smtClean="0"/>
                        <a:t>39.6%</a:t>
                      </a:r>
                      <a:endParaRPr lang="en-US" dirty="0"/>
                    </a:p>
                  </a:txBody>
                  <a:tcPr/>
                </a:tc>
                <a:tc>
                  <a:txBody>
                    <a:bodyPr/>
                    <a:lstStyle/>
                    <a:p>
                      <a:pPr algn="ctr"/>
                      <a:r>
                        <a:rPr lang="en-US" dirty="0" smtClean="0"/>
                        <a:t>3.8%- ATRA</a:t>
                      </a:r>
                      <a:endParaRPr lang="en-US" dirty="0"/>
                    </a:p>
                  </a:txBody>
                  <a:tcPr/>
                </a:tc>
                <a:tc>
                  <a:txBody>
                    <a:bodyPr/>
                    <a:lstStyle/>
                    <a:p>
                      <a:pPr algn="ctr"/>
                      <a:r>
                        <a:rPr lang="en-US" dirty="0" smtClean="0"/>
                        <a:t>43.4% - ATRA</a:t>
                      </a:r>
                      <a:endParaRPr lang="en-US" dirty="0"/>
                    </a:p>
                  </a:txBody>
                  <a:tcPr/>
                </a:tc>
              </a:tr>
              <a:tr h="370840">
                <a:tc>
                  <a:txBody>
                    <a:bodyPr/>
                    <a:lstStyle/>
                    <a:p>
                      <a:r>
                        <a:rPr lang="en-US" dirty="0" smtClean="0"/>
                        <a:t>Estate Tax</a:t>
                      </a:r>
                      <a:endParaRPr lang="en-US" dirty="0"/>
                    </a:p>
                  </a:txBody>
                  <a:tcPr/>
                </a:tc>
                <a:tc>
                  <a:txBody>
                    <a:bodyPr/>
                    <a:lstStyle/>
                    <a:p>
                      <a:pPr algn="ctr"/>
                      <a:r>
                        <a:rPr lang="en-US" sz="1200" baseline="0" dirty="0" smtClean="0"/>
                        <a:t>$5.12MM exempt, 35%</a:t>
                      </a:r>
                      <a:endParaRPr lang="en-US" sz="1200" dirty="0"/>
                    </a:p>
                  </a:txBody>
                  <a:tcPr/>
                </a:tc>
                <a:tc>
                  <a:txBody>
                    <a:bodyPr/>
                    <a:lstStyle/>
                    <a:p>
                      <a:pPr algn="ctr"/>
                      <a:r>
                        <a:rPr lang="en-US" sz="1200" dirty="0" smtClean="0"/>
                        <a:t>$11.18MM</a:t>
                      </a:r>
                      <a:r>
                        <a:rPr lang="en-US" sz="1200" baseline="0" dirty="0" smtClean="0"/>
                        <a:t> exempt, 40%</a:t>
                      </a:r>
                      <a:endParaRPr lang="en-US" sz="1200" dirty="0"/>
                    </a:p>
                  </a:txBody>
                  <a:tcPr/>
                </a:tc>
                <a:tc>
                  <a:txBody>
                    <a:bodyPr/>
                    <a:lstStyle/>
                    <a:p>
                      <a:endParaRPr lang="en-US"/>
                    </a:p>
                  </a:txBody>
                  <a:tcPr/>
                </a:tc>
                <a:tc>
                  <a:txBody>
                    <a:bodyPr/>
                    <a:lstStyle/>
                    <a:p>
                      <a:endParaRPr lang="en-US" dirty="0"/>
                    </a:p>
                  </a:txBody>
                  <a:tcPr/>
                </a:tc>
              </a:tr>
            </a:tbl>
          </a:graphicData>
        </a:graphic>
      </p:graphicFrame>
      <p:sp>
        <p:nvSpPr>
          <p:cNvPr id="5" name="Rectangle 4"/>
          <p:cNvSpPr/>
          <p:nvPr/>
        </p:nvSpPr>
        <p:spPr>
          <a:xfrm>
            <a:off x="890956" y="3197441"/>
            <a:ext cx="4208584" cy="369332"/>
          </a:xfrm>
          <a:prstGeom prst="rect">
            <a:avLst/>
          </a:prstGeom>
        </p:spPr>
        <p:txBody>
          <a:bodyPr wrap="square">
            <a:spAutoFit/>
          </a:bodyPr>
          <a:lstStyle/>
          <a:p>
            <a:r>
              <a:rPr lang="en-US" b="1" dirty="0" smtClean="0">
                <a:latin typeface="Trebuchet MS" pitchFamily="34" charset="0"/>
              </a:rPr>
              <a:t>Trust Tax Rates (simplified) - 2018</a:t>
            </a:r>
            <a:endParaRPr lang="en-US" b="1" dirty="0">
              <a:latin typeface="Trebuchet MS"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073796521"/>
              </p:ext>
            </p:extLst>
          </p:nvPr>
        </p:nvGraphicFramePr>
        <p:xfrm>
          <a:off x="1898726" y="3629834"/>
          <a:ext cx="7791940" cy="2194560"/>
        </p:xfrm>
        <a:graphic>
          <a:graphicData uri="http://schemas.openxmlformats.org/drawingml/2006/table">
            <a:tbl>
              <a:tblPr firstRow="1" bandRow="1">
                <a:tableStyleId>{073A0DAA-6AF3-43AB-8588-CEC1D06C72B9}</a:tableStyleId>
              </a:tblPr>
              <a:tblGrid>
                <a:gridCol w="3895970"/>
                <a:gridCol w="3895970"/>
              </a:tblGrid>
              <a:tr h="336431">
                <a:tc>
                  <a:txBody>
                    <a:bodyPr/>
                    <a:lstStyle/>
                    <a:p>
                      <a:r>
                        <a:rPr lang="en-US" dirty="0" smtClean="0"/>
                        <a:t>Income</a:t>
                      </a:r>
                      <a:r>
                        <a:rPr lang="en-US" baseline="0" dirty="0" smtClean="0"/>
                        <a:t> Subject To Tax</a:t>
                      </a:r>
                      <a:endParaRPr lang="en-US" dirty="0"/>
                    </a:p>
                  </a:txBody>
                  <a:tcPr/>
                </a:tc>
                <a:tc>
                  <a:txBody>
                    <a:bodyPr/>
                    <a:lstStyle/>
                    <a:p>
                      <a:r>
                        <a:rPr lang="en-US" dirty="0" smtClean="0"/>
                        <a:t>Rate</a:t>
                      </a:r>
                      <a:endParaRPr lang="en-US" dirty="0"/>
                    </a:p>
                  </a:txBody>
                  <a:tcPr/>
                </a:tc>
              </a:tr>
              <a:tr h="336431">
                <a:tc>
                  <a:txBody>
                    <a:bodyPr/>
                    <a:lstStyle/>
                    <a:p>
                      <a:r>
                        <a:rPr lang="en-US" dirty="0" smtClean="0"/>
                        <a:t>&lt; $2,550</a:t>
                      </a:r>
                      <a:endParaRPr lang="en-US" dirty="0"/>
                    </a:p>
                  </a:txBody>
                  <a:tcPr/>
                </a:tc>
                <a:tc>
                  <a:txBody>
                    <a:bodyPr/>
                    <a:lstStyle/>
                    <a:p>
                      <a:r>
                        <a:rPr lang="en-US" sz="1800" dirty="0" smtClean="0"/>
                        <a:t>10%</a:t>
                      </a:r>
                      <a:endParaRPr lang="en-US" sz="1800" dirty="0"/>
                    </a:p>
                  </a:txBody>
                  <a:tcPr/>
                </a:tc>
              </a:tr>
              <a:tr h="336431">
                <a:tc>
                  <a:txBody>
                    <a:bodyPr/>
                    <a:lstStyle/>
                    <a:p>
                      <a:r>
                        <a:rPr lang="en-US" dirty="0" smtClean="0"/>
                        <a:t>$2,551</a:t>
                      </a:r>
                      <a:r>
                        <a:rPr lang="en-US" baseline="0" dirty="0" smtClean="0"/>
                        <a:t> &lt; $9,150</a:t>
                      </a:r>
                      <a:endParaRPr lang="en-US" dirty="0"/>
                    </a:p>
                  </a:txBody>
                  <a:tcPr/>
                </a:tc>
                <a:tc>
                  <a:txBody>
                    <a:bodyPr/>
                    <a:lstStyle/>
                    <a:p>
                      <a:r>
                        <a:rPr lang="en-US" sz="1800" dirty="0" smtClean="0"/>
                        <a:t>$255 plus</a:t>
                      </a:r>
                      <a:r>
                        <a:rPr lang="en-US" sz="1800" baseline="0" dirty="0" smtClean="0"/>
                        <a:t> 24%</a:t>
                      </a:r>
                      <a:endParaRPr lang="en-US" sz="1800" dirty="0"/>
                    </a:p>
                  </a:txBody>
                  <a:tcPr/>
                </a:tc>
              </a:tr>
              <a:tr h="336431">
                <a:tc>
                  <a:txBody>
                    <a:bodyPr/>
                    <a:lstStyle/>
                    <a:p>
                      <a:r>
                        <a:rPr lang="en-US" dirty="0" smtClean="0"/>
                        <a:t>$9,150 &lt; $12,500</a:t>
                      </a:r>
                      <a:endParaRPr lang="en-US" dirty="0"/>
                    </a:p>
                  </a:txBody>
                  <a:tcPr/>
                </a:tc>
                <a:tc>
                  <a:txBody>
                    <a:bodyPr/>
                    <a:lstStyle/>
                    <a:p>
                      <a:r>
                        <a:rPr lang="en-US" sz="1800" dirty="0" smtClean="0"/>
                        <a:t>$1,839 plus 35%</a:t>
                      </a:r>
                      <a:endParaRPr lang="en-US" sz="1800" dirty="0"/>
                    </a:p>
                  </a:txBody>
                  <a:tcPr/>
                </a:tc>
              </a:tr>
              <a:tr h="336431">
                <a:tc>
                  <a:txBody>
                    <a:bodyPr/>
                    <a:lstStyle/>
                    <a:p>
                      <a:r>
                        <a:rPr lang="en-US" dirty="0" smtClean="0"/>
                        <a:t>&gt;</a:t>
                      </a:r>
                      <a:r>
                        <a:rPr lang="en-US" baseline="0" dirty="0" smtClean="0"/>
                        <a:t> $12,500</a:t>
                      </a:r>
                      <a:endParaRPr lang="en-US" dirty="0"/>
                    </a:p>
                  </a:txBody>
                  <a:tcPr/>
                </a:tc>
                <a:tc>
                  <a:txBody>
                    <a:bodyPr/>
                    <a:lstStyle/>
                    <a:p>
                      <a:r>
                        <a:rPr lang="en-US" sz="1800" dirty="0" smtClean="0"/>
                        <a:t>$3,011.50 plus 37%</a:t>
                      </a:r>
                      <a:endParaRPr lang="en-US" sz="1800" dirty="0"/>
                    </a:p>
                  </a:txBody>
                  <a:tcPr/>
                </a:tc>
              </a:tr>
              <a:tr h="336431">
                <a:tc>
                  <a:txBody>
                    <a:bodyPr/>
                    <a:lstStyle/>
                    <a:p>
                      <a:r>
                        <a:rPr lang="en-US" b="1" dirty="0" smtClean="0"/>
                        <a:t>Increased</a:t>
                      </a:r>
                      <a:r>
                        <a:rPr lang="en-US" b="1" baseline="0" dirty="0" smtClean="0"/>
                        <a:t> from 2017</a:t>
                      </a:r>
                      <a:endParaRPr lang="en-US" b="1" dirty="0"/>
                    </a:p>
                  </a:txBody>
                  <a:tcPr/>
                </a:tc>
                <a:tc>
                  <a:txBody>
                    <a:bodyPr/>
                    <a:lstStyle/>
                    <a:p>
                      <a:endParaRPr lang="en-US" sz="1800" dirty="0"/>
                    </a:p>
                  </a:txBody>
                  <a:tcPr/>
                </a:tc>
              </a:tr>
            </a:tbl>
          </a:graphicData>
        </a:graphic>
      </p:graphicFrame>
    </p:spTree>
    <p:extLst>
      <p:ext uri="{BB962C8B-B14F-4D97-AF65-F5344CB8AC3E}">
        <p14:creationId xmlns:p14="http://schemas.microsoft.com/office/powerpoint/2010/main" val="1839164497"/>
      </p:ext>
    </p:extLst>
  </p:cSld>
  <p:clrMapOvr>
    <a:masterClrMapping/>
  </p:clrMapOvr>
  <p:transition>
    <p:pu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945" y="270814"/>
            <a:ext cx="10911840" cy="1051560"/>
          </a:xfrm>
        </p:spPr>
        <p:txBody>
          <a:bodyPr/>
          <a:lstStyle/>
          <a:p>
            <a:r>
              <a:rPr lang="en-US" dirty="0" smtClean="0">
                <a:latin typeface="Trebuchet MS" panose="020B0603020202020204" pitchFamily="34" charset="0"/>
              </a:rPr>
              <a:t>Acting As Trustee</a:t>
            </a:r>
            <a:endParaRPr lang="en-US" b="1" dirty="0">
              <a:latin typeface="Trebuchet MS" panose="020B0603020202020204" pitchFamily="34" charset="0"/>
            </a:endParaRPr>
          </a:p>
        </p:txBody>
      </p:sp>
      <p:sp>
        <p:nvSpPr>
          <p:cNvPr id="5" name="Slide Number Placeholder 4"/>
          <p:cNvSpPr>
            <a:spLocks noGrp="1"/>
          </p:cNvSpPr>
          <p:nvPr>
            <p:ph type="sldNum" sz="quarter" idx="12"/>
          </p:nvPr>
        </p:nvSpPr>
        <p:spPr>
          <a:xfrm>
            <a:off x="10363200" y="6356352"/>
            <a:ext cx="1828800" cy="365125"/>
          </a:xfrm>
          <a:prstGeom prst="rect">
            <a:avLst/>
          </a:prstGeom>
        </p:spPr>
        <p:txBody>
          <a:bodyPr/>
          <a:lstStyle/>
          <a:p>
            <a:fld id="{0FF54DE5-C571-48E8-A5BC-B369434E2F44}" type="slidenum">
              <a:rPr lang="en-US" smtClean="0"/>
              <a:pPr/>
              <a:t>12</a:t>
            </a:fld>
            <a:endParaRPr lang="en-US"/>
          </a:p>
        </p:txBody>
      </p:sp>
      <p:sp>
        <p:nvSpPr>
          <p:cNvPr id="8" name="Content Placeholder 2"/>
          <p:cNvSpPr txBox="1">
            <a:spLocks/>
          </p:cNvSpPr>
          <p:nvPr/>
        </p:nvSpPr>
        <p:spPr>
          <a:xfrm>
            <a:off x="611945" y="1322374"/>
            <a:ext cx="10884462" cy="4617181"/>
          </a:xfrm>
          <a:prstGeom prst="rect">
            <a:avLst/>
          </a:prstGeom>
        </p:spPr>
        <p:txBody>
          <a:bodyPr>
            <a:normAutofit fontScale="85000" lnSpcReduction="20000"/>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lang="en-US" sz="2000" b="1" noProof="0" dirty="0" smtClean="0"/>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lang="en-US" sz="2000" b="1" noProof="0" dirty="0" smtClean="0"/>
              <a:t>Longevity of trust</a:t>
            </a:r>
          </a:p>
          <a:p>
            <a:pPr marL="822960" lvl="1" indent="-283464">
              <a:spcBef>
                <a:spcPts val="600"/>
              </a:spcBef>
              <a:buClr>
                <a:schemeClr val="accent1"/>
              </a:buClr>
              <a:buSzPct val="80000"/>
              <a:buFont typeface="Arial" pitchFamily="34" charset="0"/>
              <a:buChar char="•"/>
            </a:pPr>
            <a:r>
              <a:rPr lang="en-US" sz="2000" dirty="0" smtClean="0"/>
              <a:t>Beneficiary Expectations and Anticipations</a:t>
            </a:r>
          </a:p>
          <a:p>
            <a:pPr marL="822960" lvl="1" indent="-283464">
              <a:spcBef>
                <a:spcPts val="600"/>
              </a:spcBef>
              <a:buClr>
                <a:schemeClr val="accent1"/>
              </a:buClr>
              <a:buSzPct val="80000"/>
              <a:buFont typeface="Arial" pitchFamily="34" charset="0"/>
              <a:buChar char="•"/>
            </a:pPr>
            <a:r>
              <a:rPr lang="en-US" sz="2000" noProof="0" dirty="0" smtClean="0"/>
              <a:t>Anticipated Income vs. Total Return</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lang="en-US" sz="2000" b="1" noProof="0" dirty="0" smtClean="0"/>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lang="en-US" sz="2000" b="1" noProof="0" dirty="0" smtClean="0"/>
              <a:t>“Jack Of All Trades” or “Master of None”?</a:t>
            </a:r>
          </a:p>
          <a:p>
            <a:pPr marL="822960" lvl="1" indent="-283464">
              <a:spcBef>
                <a:spcPts val="600"/>
              </a:spcBef>
              <a:buClr>
                <a:schemeClr val="accent1"/>
              </a:buClr>
              <a:buSzPct val="80000"/>
              <a:buFont typeface="Arial" pitchFamily="34" charset="0"/>
              <a:buChar char="•"/>
            </a:pPr>
            <a:r>
              <a:rPr lang="en-US" sz="2000" dirty="0" smtClean="0"/>
              <a:t>Counsel</a:t>
            </a:r>
          </a:p>
          <a:p>
            <a:pPr marL="822960" lvl="1" indent="-283464">
              <a:spcBef>
                <a:spcPts val="600"/>
              </a:spcBef>
              <a:buClr>
                <a:schemeClr val="accent1"/>
              </a:buClr>
              <a:buSzPct val="80000"/>
              <a:buFont typeface="Arial" pitchFamily="34" charset="0"/>
              <a:buChar char="•"/>
            </a:pPr>
            <a:r>
              <a:rPr lang="en-US" sz="2000" dirty="0" smtClean="0"/>
              <a:t>Financial Advisor</a:t>
            </a:r>
          </a:p>
          <a:p>
            <a:pPr marL="822960" lvl="1" indent="-283464">
              <a:spcBef>
                <a:spcPts val="600"/>
              </a:spcBef>
              <a:buClr>
                <a:schemeClr val="accent1"/>
              </a:buClr>
              <a:buSzPct val="80000"/>
              <a:buFont typeface="Arial" pitchFamily="34" charset="0"/>
              <a:buChar char="•"/>
            </a:pPr>
            <a:r>
              <a:rPr lang="en-US" sz="2000" dirty="0" smtClean="0"/>
              <a:t>Budget Analyst</a:t>
            </a:r>
          </a:p>
          <a:p>
            <a:pPr marL="822960" lvl="1" indent="-283464">
              <a:spcBef>
                <a:spcPts val="600"/>
              </a:spcBef>
              <a:buClr>
                <a:schemeClr val="accent1"/>
              </a:buClr>
              <a:buSzPct val="80000"/>
              <a:buFont typeface="Arial" pitchFamily="34" charset="0"/>
              <a:buChar char="•"/>
            </a:pPr>
            <a:r>
              <a:rPr lang="en-US" sz="2000" dirty="0" smtClean="0"/>
              <a:t>Public Benefits Consultant</a:t>
            </a:r>
          </a:p>
          <a:p>
            <a:pPr marL="822960" lvl="1" indent="-283464">
              <a:spcBef>
                <a:spcPts val="600"/>
              </a:spcBef>
              <a:buClr>
                <a:schemeClr val="accent1"/>
              </a:buClr>
              <a:buSzPct val="80000"/>
              <a:buFont typeface="Arial" pitchFamily="34" charset="0"/>
              <a:buChar char="•"/>
            </a:pPr>
            <a:r>
              <a:rPr lang="en-US" sz="2000" dirty="0" smtClean="0"/>
              <a:t>Family Mediator</a:t>
            </a:r>
          </a:p>
          <a:p>
            <a:pPr marL="822960" lvl="1" indent="-283464">
              <a:spcBef>
                <a:spcPts val="600"/>
              </a:spcBef>
              <a:buClr>
                <a:schemeClr val="accent1"/>
              </a:buClr>
              <a:buSzPct val="80000"/>
              <a:buFont typeface="Arial" pitchFamily="34" charset="0"/>
              <a:buChar char="•"/>
            </a:pPr>
            <a:r>
              <a:rPr lang="en-US" sz="2000" dirty="0" smtClean="0"/>
              <a:t>Psychologist</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lang="en-US" sz="2000" b="1" noProof="0" dirty="0" smtClean="0"/>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lang="en-US" sz="2000" b="1" dirty="0" smtClean="0"/>
              <a:t>Funding?</a:t>
            </a:r>
          </a:p>
          <a:p>
            <a:pPr marL="822960" lvl="1" indent="-283464">
              <a:spcBef>
                <a:spcPts val="600"/>
              </a:spcBef>
              <a:buClr>
                <a:schemeClr val="accent1"/>
              </a:buClr>
              <a:buSzPct val="80000"/>
              <a:buFont typeface="Arial" pitchFamily="34" charset="0"/>
              <a:buChar char="•"/>
              <a:defRPr/>
            </a:pPr>
            <a:r>
              <a:rPr lang="en-US" sz="2000" i="1" dirty="0" smtClean="0">
                <a:solidFill>
                  <a:srgbClr val="FF0000"/>
                </a:solidFill>
              </a:rPr>
              <a:t>Draper v. Colvin,</a:t>
            </a:r>
            <a:r>
              <a:rPr lang="en-US" sz="2000" dirty="0" smtClean="0">
                <a:solidFill>
                  <a:srgbClr val="FF0000"/>
                </a:solidFill>
              </a:rPr>
              <a:t> No. 12-4091-KES (D. S.D. July 10, 2013)</a:t>
            </a:r>
            <a:endParaRPr lang="en-US" sz="2000" noProof="0" dirty="0" smtClean="0">
              <a:solidFill>
                <a:srgbClr val="FF0000"/>
              </a:solidFill>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lang="en-US" sz="2000" b="1" noProof="0" dirty="0" smtClean="0"/>
          </a:p>
        </p:txBody>
      </p:sp>
    </p:spTree>
    <p:extLst>
      <p:ext uri="{BB962C8B-B14F-4D97-AF65-F5344CB8AC3E}">
        <p14:creationId xmlns:p14="http://schemas.microsoft.com/office/powerpoint/2010/main" val="2303952359"/>
      </p:ext>
    </p:extLst>
  </p:cSld>
  <p:clrMapOvr>
    <a:masterClrMapping/>
  </p:clrMapOvr>
  <p:transition>
    <p:pu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006" y="364588"/>
            <a:ext cx="10911840" cy="1051560"/>
          </a:xfrm>
        </p:spPr>
        <p:txBody>
          <a:bodyPr/>
          <a:lstStyle/>
          <a:p>
            <a:r>
              <a:rPr lang="en-US" b="1" dirty="0" smtClean="0">
                <a:latin typeface="Trebuchet MS" panose="020B0603020202020204" pitchFamily="34" charset="0"/>
              </a:rPr>
              <a:t>Acting As Trustee</a:t>
            </a:r>
            <a:endParaRPr lang="en-US" b="1" dirty="0">
              <a:latin typeface="Trebuchet MS" panose="020B0603020202020204" pitchFamily="34" charset="0"/>
            </a:endParaRPr>
          </a:p>
        </p:txBody>
      </p:sp>
      <p:sp>
        <p:nvSpPr>
          <p:cNvPr id="5" name="Slide Number Placeholder 4"/>
          <p:cNvSpPr>
            <a:spLocks noGrp="1"/>
          </p:cNvSpPr>
          <p:nvPr>
            <p:ph type="sldNum" sz="quarter" idx="12"/>
          </p:nvPr>
        </p:nvSpPr>
        <p:spPr>
          <a:xfrm>
            <a:off x="10363200" y="6356352"/>
            <a:ext cx="1828800" cy="365125"/>
          </a:xfrm>
          <a:prstGeom prst="rect">
            <a:avLst/>
          </a:prstGeom>
        </p:spPr>
        <p:txBody>
          <a:bodyPr/>
          <a:lstStyle/>
          <a:p>
            <a:fld id="{0FF54DE5-C571-48E8-A5BC-B369434E2F44}" type="slidenum">
              <a:rPr lang="en-US" smtClean="0"/>
              <a:pPr/>
              <a:t>13</a:t>
            </a:fld>
            <a:endParaRPr lang="en-US"/>
          </a:p>
        </p:txBody>
      </p:sp>
      <p:sp>
        <p:nvSpPr>
          <p:cNvPr id="6" name="Content Placeholder 2"/>
          <p:cNvSpPr txBox="1">
            <a:spLocks/>
          </p:cNvSpPr>
          <p:nvPr/>
        </p:nvSpPr>
        <p:spPr>
          <a:xfrm>
            <a:off x="786255" y="1575250"/>
            <a:ext cx="10727342" cy="4153912"/>
          </a:xfrm>
          <a:prstGeom prst="rect">
            <a:avLst/>
          </a:prstGeom>
        </p:spPr>
        <p:txBody>
          <a:bodyPr>
            <a:normAutofit fontScale="92500" lnSpcReduction="10000"/>
          </a:bodyPr>
          <a:lstStyle/>
          <a:p>
            <a:pPr marL="265176" marR="0" lvl="0" indent="-265176" algn="l" defTabSz="914400" rtl="0" eaLnBrk="1" fontAlgn="auto" latinLnBrk="0" hangingPunct="1">
              <a:lnSpc>
                <a:spcPct val="100000"/>
              </a:lnSpc>
              <a:spcBef>
                <a:spcPts val="250"/>
              </a:spcBef>
              <a:spcAft>
                <a:spcPts val="0"/>
              </a:spcAft>
              <a:buClr>
                <a:schemeClr val="accent1"/>
              </a:buClr>
              <a:buSzPct val="80000"/>
              <a:tabLst/>
              <a:defRPr/>
            </a:pPr>
            <a:r>
              <a:rPr kumimoji="0" lang="en-US" sz="1700" b="1" i="1" u="none" strike="noStrike" kern="1200" cap="none" spc="0" normalizeH="0" baseline="0" noProof="0" dirty="0" smtClean="0">
                <a:ln>
                  <a:noFill/>
                </a:ln>
                <a:solidFill>
                  <a:srgbClr val="C00000"/>
                </a:solidFill>
                <a:effectLst/>
                <a:uLnTx/>
                <a:uFillTx/>
                <a:latin typeface="+mn-lt"/>
                <a:ea typeface="+mn-ea"/>
                <a:cs typeface="+mn-cs"/>
              </a:rPr>
              <a:t>In the Matter of the Accounting of J.P. Morgan Chase Bank, N.A., and H.J.P. as co-Trustees of the Mark C.H. Discretionary Trust of 1995 v. Marie H., </a:t>
            </a:r>
            <a:r>
              <a:rPr kumimoji="0" lang="en-US" sz="1700" b="1" i="0" u="none" strike="noStrike" kern="1200" cap="none" spc="0" normalizeH="0" baseline="0" noProof="0" dirty="0" smtClean="0">
                <a:ln>
                  <a:noFill/>
                </a:ln>
                <a:solidFill>
                  <a:srgbClr val="C00000"/>
                </a:solidFill>
                <a:effectLst/>
                <a:uLnTx/>
                <a:uFillTx/>
                <a:latin typeface="+mn-lt"/>
                <a:ea typeface="+mn-ea"/>
                <a:cs typeface="+mn-cs"/>
              </a:rPr>
              <a:t>956 N.Y.S.2d 856 (N.Y. Surr. Ct., 2012)</a:t>
            </a:r>
          </a:p>
          <a:p>
            <a:pPr marL="265176" marR="0" lvl="0" indent="-265176" algn="l" defTabSz="914400" rtl="0" eaLnBrk="1" fontAlgn="auto" latinLnBrk="0" hangingPunct="1">
              <a:lnSpc>
                <a:spcPct val="100000"/>
              </a:lnSpc>
              <a:spcBef>
                <a:spcPts val="250"/>
              </a:spcBef>
              <a:spcAft>
                <a:spcPts val="0"/>
              </a:spcAft>
              <a:buClr>
                <a:schemeClr val="accent1"/>
              </a:buClr>
              <a:buSzPct val="80000"/>
              <a:buFontTx/>
              <a:buChar char="-"/>
              <a:tabLst/>
              <a:defRPr/>
            </a:pPr>
            <a:endParaRPr kumimoji="0" lang="en-US" sz="1700" b="1" i="0" u="none" strike="noStrike" kern="1200" cap="none" spc="0" normalizeH="0" baseline="0" noProof="0" dirty="0" smtClean="0">
              <a:ln>
                <a:noFill/>
              </a:ln>
              <a:solidFill>
                <a:schemeClr val="tx1"/>
              </a:solidFill>
              <a:effectLst/>
              <a:uLnTx/>
              <a:uFillTx/>
              <a:latin typeface="+mn-lt"/>
              <a:ea typeface="+mn-ea"/>
              <a:cs typeface="+mn-cs"/>
            </a:endParaRPr>
          </a:p>
          <a:p>
            <a:pPr marL="548640" marR="0" lvl="1" indent="-201168" algn="l" defTabSz="914400" rtl="0" eaLnBrk="1" fontAlgn="auto" latinLnBrk="0" hangingPunct="1">
              <a:lnSpc>
                <a:spcPct val="100000"/>
              </a:lnSpc>
              <a:spcBef>
                <a:spcPts val="250"/>
              </a:spcBef>
              <a:spcAft>
                <a:spcPts val="0"/>
              </a:spcAft>
              <a:buClr>
                <a:schemeClr val="accent1"/>
              </a:buClr>
              <a:buSzPct val="100000"/>
              <a:buFont typeface="Arial" pitchFamily="34" charset="0"/>
              <a:buChar char="•"/>
              <a:tabLst/>
              <a:defRPr/>
            </a:pPr>
            <a:r>
              <a:rPr kumimoji="0" lang="en-US" sz="1700" b="0" i="0" u="none" strike="noStrike" kern="1200" cap="none" spc="0" normalizeH="0" baseline="0" noProof="0" dirty="0" smtClean="0">
                <a:ln>
                  <a:noFill/>
                </a:ln>
                <a:solidFill>
                  <a:schemeClr val="tx1"/>
                </a:solidFill>
                <a:effectLst/>
                <a:uLnTx/>
                <a:uFillTx/>
              </a:rPr>
              <a:t>Third party discretionary trust for the benefit a young man on the Autism Spectrum living in a group home </a:t>
            </a:r>
          </a:p>
          <a:p>
            <a:pPr marL="548640" marR="0" lvl="1" indent="-201168" algn="l" defTabSz="914400" rtl="0" eaLnBrk="1" fontAlgn="auto" latinLnBrk="0" hangingPunct="1">
              <a:lnSpc>
                <a:spcPct val="100000"/>
              </a:lnSpc>
              <a:spcBef>
                <a:spcPts val="250"/>
              </a:spcBef>
              <a:spcAft>
                <a:spcPts val="0"/>
              </a:spcAft>
              <a:buClr>
                <a:schemeClr val="accent1"/>
              </a:buClr>
              <a:buSzPct val="100000"/>
              <a:buFont typeface="Arial" pitchFamily="34" charset="0"/>
              <a:buChar char="•"/>
              <a:tabLst/>
              <a:defRPr/>
            </a:pPr>
            <a:r>
              <a:rPr kumimoji="0" lang="en-US" sz="1700" b="0" i="0" u="none" strike="noStrike" kern="1200" cap="none" spc="0" normalizeH="0" baseline="0" noProof="0" dirty="0" smtClean="0">
                <a:ln>
                  <a:noFill/>
                </a:ln>
                <a:solidFill>
                  <a:schemeClr val="tx1"/>
                </a:solidFill>
                <a:effectLst/>
                <a:uLnTx/>
                <a:uFillTx/>
              </a:rPr>
              <a:t>Neither co-trustee or their duly acting agents had visited beneficiary in five years</a:t>
            </a:r>
          </a:p>
          <a:p>
            <a:pPr marL="548640" marR="0" lvl="1" indent="-201168" algn="l" defTabSz="914400" rtl="0" eaLnBrk="1" fontAlgn="auto" latinLnBrk="0" hangingPunct="1">
              <a:lnSpc>
                <a:spcPct val="100000"/>
              </a:lnSpc>
              <a:spcBef>
                <a:spcPts val="250"/>
              </a:spcBef>
              <a:spcAft>
                <a:spcPts val="0"/>
              </a:spcAft>
              <a:buClr>
                <a:schemeClr val="accent1"/>
              </a:buClr>
              <a:buSzPct val="100000"/>
              <a:buFont typeface="Arial" pitchFamily="34" charset="0"/>
              <a:buChar char="•"/>
              <a:tabLst/>
              <a:defRPr/>
            </a:pPr>
            <a:r>
              <a:rPr kumimoji="0" lang="en-US" sz="1700" b="0" i="0" u="none" strike="noStrike" kern="1200" cap="none" spc="0" normalizeH="0" baseline="0" noProof="0" dirty="0" smtClean="0">
                <a:ln>
                  <a:noFill/>
                </a:ln>
                <a:solidFill>
                  <a:schemeClr val="tx1"/>
                </a:solidFill>
                <a:effectLst/>
                <a:uLnTx/>
                <a:uFillTx/>
              </a:rPr>
              <a:t>Court determined that Mark lacked any type of advocacy for his ongoing needs, save $3,525 expended from the trust for a care manager.  The vast majority of the distributions from Mark’s trust were fees for the trustee and their counsel</a:t>
            </a:r>
          </a:p>
          <a:p>
            <a:pPr marL="548640" marR="0" lvl="1" indent="-201168" algn="l" defTabSz="914400" rtl="0" eaLnBrk="1" fontAlgn="auto" latinLnBrk="0" hangingPunct="1">
              <a:lnSpc>
                <a:spcPct val="100000"/>
              </a:lnSpc>
              <a:spcBef>
                <a:spcPts val="250"/>
              </a:spcBef>
              <a:spcAft>
                <a:spcPts val="0"/>
              </a:spcAft>
              <a:buClr>
                <a:schemeClr val="accent1"/>
              </a:buClr>
              <a:buSzPct val="100000"/>
              <a:buFont typeface="Arial" pitchFamily="34" charset="0"/>
              <a:buChar char="•"/>
              <a:tabLst/>
              <a:defRPr/>
            </a:pPr>
            <a:r>
              <a:rPr kumimoji="0" lang="en-US" sz="1700" b="0" i="0" u="none" strike="noStrike" kern="1200" cap="none" spc="0" normalizeH="0" baseline="0" noProof="0" dirty="0" smtClean="0">
                <a:ln>
                  <a:noFill/>
                </a:ln>
                <a:solidFill>
                  <a:schemeClr val="tx1"/>
                </a:solidFill>
                <a:effectLst/>
                <a:uLnTx/>
                <a:uFillTx/>
              </a:rPr>
              <a:t>Trustee’s “excuse for inaction was its lack of institutional capacity to ascertain or meet the needs of this severely disabled…young man” </a:t>
            </a:r>
          </a:p>
          <a:p>
            <a:pPr marL="548640" marR="0" lvl="1" indent="-201168" algn="l" defTabSz="914400" rtl="0" eaLnBrk="1" fontAlgn="auto" latinLnBrk="0" hangingPunct="1">
              <a:lnSpc>
                <a:spcPct val="100000"/>
              </a:lnSpc>
              <a:spcBef>
                <a:spcPts val="250"/>
              </a:spcBef>
              <a:spcAft>
                <a:spcPts val="0"/>
              </a:spcAft>
              <a:buClr>
                <a:schemeClr val="accent1"/>
              </a:buClr>
              <a:buSzPct val="100000"/>
              <a:buFont typeface="Arial" pitchFamily="34" charset="0"/>
              <a:buChar char="•"/>
              <a:tabLst/>
              <a:defRPr/>
            </a:pPr>
            <a:r>
              <a:rPr kumimoji="0" lang="en-US" sz="1700" b="0" i="0" u="none" strike="noStrike" kern="1200" cap="none" spc="0" normalizeH="0" baseline="0" noProof="0" dirty="0" smtClean="0">
                <a:ln>
                  <a:noFill/>
                </a:ln>
                <a:solidFill>
                  <a:schemeClr val="tx1"/>
                </a:solidFill>
                <a:effectLst/>
                <a:uLnTx/>
                <a:uFillTx/>
              </a:rPr>
              <a:t>Trustee’s “failure to fulfill their obligations should result in denial or reduction of their commissions for the period of inaction”</a:t>
            </a:r>
          </a:p>
          <a:p>
            <a:pPr marL="548640" marR="0" lvl="1" indent="-201168" algn="l" defTabSz="914400" rtl="0" eaLnBrk="1" fontAlgn="auto" latinLnBrk="0" hangingPunct="1">
              <a:lnSpc>
                <a:spcPct val="100000"/>
              </a:lnSpc>
              <a:spcBef>
                <a:spcPts val="250"/>
              </a:spcBef>
              <a:spcAft>
                <a:spcPts val="0"/>
              </a:spcAft>
              <a:buClr>
                <a:schemeClr val="accent1"/>
              </a:buClr>
              <a:buSzPct val="100000"/>
              <a:buFont typeface="Arial" pitchFamily="34" charset="0"/>
              <a:buChar char="•"/>
              <a:tabLst/>
              <a:defRPr/>
            </a:pPr>
            <a:r>
              <a:rPr kumimoji="0" lang="en-US" sz="1700" b="0" i="0" u="none" strike="noStrike" kern="1200" cap="none" spc="0" normalizeH="0" baseline="0" noProof="0" dirty="0" smtClean="0">
                <a:ln>
                  <a:noFill/>
                </a:ln>
                <a:solidFill>
                  <a:schemeClr val="tx1"/>
                </a:solidFill>
                <a:effectLst/>
                <a:uLnTx/>
                <a:uFillTx/>
              </a:rPr>
              <a:t>Highly publicized in </a:t>
            </a:r>
            <a:r>
              <a:rPr kumimoji="0" lang="en-US" sz="1700" b="0" i="1" u="none" strike="noStrike" kern="1200" cap="none" spc="0" normalizeH="0" baseline="0" noProof="0" dirty="0" smtClean="0">
                <a:ln>
                  <a:noFill/>
                </a:ln>
                <a:solidFill>
                  <a:schemeClr val="tx1"/>
                </a:solidFill>
                <a:effectLst/>
                <a:uLnTx/>
                <a:uFillTx/>
              </a:rPr>
              <a:t>The Village Voice</a:t>
            </a:r>
          </a:p>
          <a:p>
            <a:pPr marL="548640" marR="0" lvl="1" indent="-201168" algn="l" defTabSz="914400" rtl="0" eaLnBrk="1" fontAlgn="auto" latinLnBrk="0" hangingPunct="1">
              <a:lnSpc>
                <a:spcPct val="100000"/>
              </a:lnSpc>
              <a:spcBef>
                <a:spcPts val="250"/>
              </a:spcBef>
              <a:spcAft>
                <a:spcPts val="0"/>
              </a:spcAft>
              <a:buClr>
                <a:schemeClr val="accent1"/>
              </a:buClr>
              <a:buSzPct val="100000"/>
              <a:buFont typeface="Arial" pitchFamily="34" charset="0"/>
              <a:buChar char="•"/>
              <a:tabLst/>
              <a:defRPr/>
            </a:pPr>
            <a:r>
              <a:rPr lang="en-US" sz="1700" b="1" dirty="0" smtClean="0"/>
              <a:t>Trustee’s affirmative duty to be proactive in researching, documenting and providing for SNT beneficiary’s needs</a:t>
            </a:r>
            <a:endParaRPr kumimoji="0" lang="en-US" sz="1700" b="1" u="none" strike="noStrike" kern="1200" cap="none" spc="0" normalizeH="0" baseline="0" noProof="0" dirty="0">
              <a:ln>
                <a:noFill/>
              </a:ln>
              <a:solidFill>
                <a:schemeClr val="tx1"/>
              </a:solidFill>
              <a:effectLst/>
              <a:uLnTx/>
              <a:uFillTx/>
            </a:endParaRPr>
          </a:p>
        </p:txBody>
      </p:sp>
    </p:spTree>
    <p:extLst>
      <p:ext uri="{BB962C8B-B14F-4D97-AF65-F5344CB8AC3E}">
        <p14:creationId xmlns:p14="http://schemas.microsoft.com/office/powerpoint/2010/main" val="607582328"/>
      </p:ext>
    </p:extLst>
  </p:cSld>
  <p:clrMapOvr>
    <a:masterClrMapping/>
  </p:clrMapOvr>
  <p:transition>
    <p:pu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4725" y="523990"/>
            <a:ext cx="9980683" cy="882781"/>
          </a:xfrm>
        </p:spPr>
        <p:txBody>
          <a:bodyPr>
            <a:noAutofit/>
          </a:bodyPr>
          <a:lstStyle/>
          <a:p>
            <a:r>
              <a:rPr lang="en-US" sz="3200" b="1" dirty="0" smtClean="0">
                <a:latin typeface="Trebuchet MS" panose="020B0603020202020204" pitchFamily="34" charset="0"/>
              </a:rPr>
              <a:t>Achieving A Better Life Experience (ABLE) Act</a:t>
            </a:r>
            <a:endParaRPr lang="en-US" sz="3200" b="1" dirty="0">
              <a:latin typeface="Trebuchet MS" panose="020B0603020202020204" pitchFamily="34" charset="0"/>
            </a:endParaRPr>
          </a:p>
        </p:txBody>
      </p:sp>
      <p:sp>
        <p:nvSpPr>
          <p:cNvPr id="8" name="Content Placeholder 2"/>
          <p:cNvSpPr>
            <a:spLocks noGrp="1"/>
          </p:cNvSpPr>
          <p:nvPr>
            <p:ph idx="1"/>
          </p:nvPr>
        </p:nvSpPr>
        <p:spPr>
          <a:xfrm>
            <a:off x="762001" y="1629510"/>
            <a:ext cx="10691447" cy="4654061"/>
          </a:xfrm>
        </p:spPr>
        <p:txBody>
          <a:bodyPr>
            <a:normAutofit/>
          </a:bodyPr>
          <a:lstStyle/>
          <a:p>
            <a:r>
              <a:rPr lang="en-US" sz="2000" dirty="0" smtClean="0">
                <a:latin typeface="Trebuchet MS" pitchFamily="34" charset="0"/>
              </a:rPr>
              <a:t>Enacted December 19, 2014</a:t>
            </a:r>
          </a:p>
          <a:p>
            <a:r>
              <a:rPr lang="en-US" sz="2000" dirty="0" smtClean="0">
                <a:latin typeface="Trebuchet MS" pitchFamily="34" charset="0"/>
              </a:rPr>
              <a:t>Amends Section 529 of the Internal Revenue Service code</a:t>
            </a:r>
          </a:p>
          <a:p>
            <a:r>
              <a:rPr lang="en-US" sz="2000" dirty="0" smtClean="0">
                <a:latin typeface="Trebuchet MS" pitchFamily="34" charset="0"/>
              </a:rPr>
              <a:t> Tax-advantaged savings accounts for individuals with disabilities</a:t>
            </a:r>
          </a:p>
          <a:p>
            <a:pPr lvl="1"/>
            <a:r>
              <a:rPr lang="en-US" sz="2000" dirty="0" smtClean="0">
                <a:latin typeface="Trebuchet MS" pitchFamily="34" charset="0"/>
              </a:rPr>
              <a:t> Income earned is non-taxable</a:t>
            </a:r>
          </a:p>
          <a:p>
            <a:pPr lvl="1"/>
            <a:r>
              <a:rPr lang="en-US" sz="2000" dirty="0" smtClean="0">
                <a:latin typeface="Trebuchet MS" pitchFamily="34" charset="0"/>
              </a:rPr>
              <a:t> Contributions (up to $</a:t>
            </a:r>
            <a:r>
              <a:rPr lang="en-US" sz="2000" smtClean="0">
                <a:latin typeface="Trebuchet MS" pitchFamily="34" charset="0"/>
              </a:rPr>
              <a:t>14,000/year </a:t>
            </a:r>
            <a:r>
              <a:rPr lang="en-US" sz="2000" b="1" u="sng" smtClean="0">
                <a:latin typeface="Trebuchet MS" pitchFamily="34" charset="0"/>
              </a:rPr>
              <a:t>total</a:t>
            </a:r>
            <a:r>
              <a:rPr lang="en-US" sz="2000" smtClean="0">
                <a:latin typeface="Trebuchet MS" pitchFamily="34" charset="0"/>
              </a:rPr>
              <a:t> – now $15,000) </a:t>
            </a:r>
            <a:r>
              <a:rPr lang="en-US" sz="2000" dirty="0" smtClean="0">
                <a:latin typeface="Trebuchet MS" pitchFamily="34" charset="0"/>
              </a:rPr>
              <a:t>may be made by any person</a:t>
            </a:r>
          </a:p>
          <a:p>
            <a:pPr lvl="1"/>
            <a:r>
              <a:rPr lang="en-US" sz="2000" dirty="0" smtClean="0">
                <a:latin typeface="Trebuchet MS" pitchFamily="34" charset="0"/>
              </a:rPr>
              <a:t> Do not count as resource for public benefits determination*</a:t>
            </a:r>
          </a:p>
          <a:p>
            <a:pPr lvl="1"/>
            <a:r>
              <a:rPr lang="en-US" sz="2000" dirty="0" smtClean="0">
                <a:latin typeface="Trebuchet MS" pitchFamily="34" charset="0"/>
              </a:rPr>
              <a:t> Limited eligibility – onset of disability must have occurred before age 26</a:t>
            </a:r>
          </a:p>
          <a:p>
            <a:pPr lvl="1"/>
            <a:r>
              <a:rPr lang="en-US" sz="2000" dirty="0" smtClean="0">
                <a:latin typeface="Trebuchet MS" pitchFamily="34" charset="0"/>
              </a:rPr>
              <a:t>Medicaid Estate Recovery?  YES.</a:t>
            </a:r>
          </a:p>
          <a:p>
            <a:pPr lvl="1"/>
            <a:r>
              <a:rPr lang="en-US" sz="2000" dirty="0" smtClean="0">
                <a:latin typeface="Trebuchet MS" pitchFamily="34" charset="0"/>
              </a:rPr>
              <a:t>To be used for “qualified disability expenses” only.</a:t>
            </a:r>
          </a:p>
          <a:p>
            <a:pPr lvl="1"/>
            <a:r>
              <a:rPr lang="en-US" sz="2000" dirty="0" smtClean="0">
                <a:solidFill>
                  <a:srgbClr val="FF0000"/>
                </a:solidFill>
                <a:latin typeface="Trebuchet MS" pitchFamily="34" charset="0"/>
              </a:rPr>
              <a:t>Note – determination of paying for housing expenses (shelter) now allowable</a:t>
            </a:r>
          </a:p>
          <a:p>
            <a:pPr lvl="1"/>
            <a:endParaRPr lang="en-US" dirty="0" smtClean="0">
              <a:latin typeface="Trebuchet MS" pitchFamily="34" charset="0"/>
            </a:endParaRPr>
          </a:p>
          <a:p>
            <a:pPr lvl="1"/>
            <a:endParaRPr lang="en-US" dirty="0" smtClean="0">
              <a:latin typeface="Trebuchet MS" pitchFamily="34" charset="0"/>
            </a:endParaRPr>
          </a:p>
        </p:txBody>
      </p:sp>
      <p:sp>
        <p:nvSpPr>
          <p:cNvPr id="5" name="Slide Number Placeholder 4"/>
          <p:cNvSpPr>
            <a:spLocks noGrp="1"/>
          </p:cNvSpPr>
          <p:nvPr>
            <p:ph type="sldNum" sz="quarter" idx="12"/>
          </p:nvPr>
        </p:nvSpPr>
        <p:spPr>
          <a:xfrm>
            <a:off x="10363200" y="6356352"/>
            <a:ext cx="1828800" cy="365125"/>
          </a:xfrm>
          <a:prstGeom prst="rect">
            <a:avLst/>
          </a:prstGeom>
        </p:spPr>
        <p:txBody>
          <a:bodyPr/>
          <a:lstStyle/>
          <a:p>
            <a:fld id="{0FF54DE5-C571-48E8-A5BC-B369434E2F44}" type="slidenum">
              <a:rPr lang="en-US" smtClean="0"/>
              <a:pPr/>
              <a:t>14</a:t>
            </a:fld>
            <a:endParaRPr lang="en-US"/>
          </a:p>
        </p:txBody>
      </p:sp>
    </p:spTree>
    <p:extLst>
      <p:ext uri="{BB962C8B-B14F-4D97-AF65-F5344CB8AC3E}">
        <p14:creationId xmlns:p14="http://schemas.microsoft.com/office/powerpoint/2010/main" val="1338696234"/>
      </p:ext>
    </p:extLst>
  </p:cSld>
  <p:clrMapOvr>
    <a:masterClrMapping/>
  </p:clrMapOvr>
  <p:transition>
    <p:pu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9894" y="652944"/>
            <a:ext cx="9980683" cy="882781"/>
          </a:xfrm>
        </p:spPr>
        <p:txBody>
          <a:bodyPr>
            <a:noAutofit/>
          </a:bodyPr>
          <a:lstStyle/>
          <a:p>
            <a:r>
              <a:rPr lang="en-US" sz="3200" b="1" dirty="0" smtClean="0">
                <a:latin typeface="Trebuchet MS" panose="020B0603020202020204" pitchFamily="34" charset="0"/>
              </a:rPr>
              <a:t>Achieving A Better Life Experience (ABLE) Act</a:t>
            </a:r>
            <a:endParaRPr lang="en-US" sz="3200" b="1" dirty="0">
              <a:latin typeface="Trebuchet MS" panose="020B0603020202020204" pitchFamily="34" charset="0"/>
            </a:endParaRPr>
          </a:p>
        </p:txBody>
      </p:sp>
      <p:sp>
        <p:nvSpPr>
          <p:cNvPr id="8" name="Content Placeholder 2"/>
          <p:cNvSpPr>
            <a:spLocks noGrp="1"/>
          </p:cNvSpPr>
          <p:nvPr>
            <p:ph idx="1"/>
          </p:nvPr>
        </p:nvSpPr>
        <p:spPr>
          <a:xfrm>
            <a:off x="762001" y="1629510"/>
            <a:ext cx="10691447" cy="4654061"/>
          </a:xfrm>
        </p:spPr>
        <p:txBody>
          <a:bodyPr>
            <a:normAutofit/>
          </a:bodyPr>
          <a:lstStyle/>
          <a:p>
            <a:r>
              <a:rPr lang="en-US" sz="2000" dirty="0" smtClean="0">
                <a:latin typeface="Trebuchet MS" pitchFamily="34" charset="0"/>
              </a:rPr>
              <a:t>Disadvantages:</a:t>
            </a:r>
          </a:p>
          <a:p>
            <a:pPr lvl="1"/>
            <a:r>
              <a:rPr lang="en-US" sz="2000" dirty="0" smtClean="0">
                <a:latin typeface="Trebuchet MS" pitchFamily="34" charset="0"/>
              </a:rPr>
              <a:t> If the amount in the ABLE account exceeds $100,000, the excess will disqualify the beneficiary from SSI. (Medicaid continues)</a:t>
            </a:r>
          </a:p>
          <a:p>
            <a:pPr lvl="1"/>
            <a:r>
              <a:rPr lang="en-US" sz="2000" dirty="0" smtClean="0">
                <a:latin typeface="Trebuchet MS" pitchFamily="34" charset="0"/>
              </a:rPr>
              <a:t> Age restrictions</a:t>
            </a:r>
          </a:p>
          <a:p>
            <a:pPr lvl="1"/>
            <a:r>
              <a:rPr lang="en-US" sz="2000" dirty="0" smtClean="0">
                <a:latin typeface="Trebuchet MS" pitchFamily="34" charset="0"/>
              </a:rPr>
              <a:t> If beneficiary is not already receiving SSI or SSDI, they must obtain a doctor’s certification that they have a ‘severe and chronic’ mental or physical impairment.</a:t>
            </a:r>
          </a:p>
          <a:p>
            <a:pPr lvl="1"/>
            <a:r>
              <a:rPr lang="en-US" sz="2000" dirty="0" smtClean="0">
                <a:latin typeface="Trebuchet MS" pitchFamily="34" charset="0"/>
              </a:rPr>
              <a:t> Liability, fraud and exploitation</a:t>
            </a:r>
          </a:p>
          <a:p>
            <a:pPr lvl="1"/>
            <a:r>
              <a:rPr lang="en-US" sz="2000" dirty="0" smtClean="0">
                <a:latin typeface="Trebuchet MS" pitchFamily="34" charset="0"/>
              </a:rPr>
              <a:t> What is a “Qualified Disability Expense”?  Does your client/beneficiary know?</a:t>
            </a:r>
          </a:p>
          <a:p>
            <a:pPr lvl="1"/>
            <a:r>
              <a:rPr lang="en-US" sz="2000" dirty="0" smtClean="0">
                <a:latin typeface="Trebuchet MS" pitchFamily="34" charset="0"/>
              </a:rPr>
              <a:t> Medicaid Estate Recovery---even “third party” contributions</a:t>
            </a:r>
          </a:p>
          <a:p>
            <a:pPr lvl="1"/>
            <a:r>
              <a:rPr lang="en-US" sz="2000" dirty="0" smtClean="0">
                <a:latin typeface="Trebuchet MS" pitchFamily="34" charset="0"/>
              </a:rPr>
              <a:t> State specific</a:t>
            </a:r>
          </a:p>
          <a:p>
            <a:pPr lvl="1"/>
            <a:endParaRPr lang="en-US" dirty="0" smtClean="0">
              <a:latin typeface="Trebuchet MS" pitchFamily="34" charset="0"/>
            </a:endParaRPr>
          </a:p>
          <a:p>
            <a:pPr lvl="1"/>
            <a:endParaRPr lang="en-US" dirty="0" smtClean="0">
              <a:latin typeface="Trebuchet MS" pitchFamily="34" charset="0"/>
            </a:endParaRPr>
          </a:p>
        </p:txBody>
      </p:sp>
      <p:sp>
        <p:nvSpPr>
          <p:cNvPr id="5" name="Slide Number Placeholder 4"/>
          <p:cNvSpPr>
            <a:spLocks noGrp="1"/>
          </p:cNvSpPr>
          <p:nvPr>
            <p:ph type="sldNum" sz="quarter" idx="12"/>
          </p:nvPr>
        </p:nvSpPr>
        <p:spPr>
          <a:xfrm>
            <a:off x="10363200" y="6356352"/>
            <a:ext cx="1828800" cy="365125"/>
          </a:xfrm>
          <a:prstGeom prst="rect">
            <a:avLst/>
          </a:prstGeom>
        </p:spPr>
        <p:txBody>
          <a:bodyPr/>
          <a:lstStyle/>
          <a:p>
            <a:fld id="{0FF54DE5-C571-48E8-A5BC-B369434E2F44}" type="slidenum">
              <a:rPr lang="en-US" smtClean="0"/>
              <a:pPr/>
              <a:t>15</a:t>
            </a:fld>
            <a:endParaRPr lang="en-US"/>
          </a:p>
        </p:txBody>
      </p:sp>
    </p:spTree>
    <p:extLst>
      <p:ext uri="{BB962C8B-B14F-4D97-AF65-F5344CB8AC3E}">
        <p14:creationId xmlns:p14="http://schemas.microsoft.com/office/powerpoint/2010/main" val="1338696234"/>
      </p:ext>
    </p:extLst>
  </p:cSld>
  <p:clrMapOvr>
    <a:masterClrMapping/>
  </p:clrMapOvr>
  <p:transition>
    <p:pu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10363200" y="6356352"/>
            <a:ext cx="1828800" cy="365125"/>
          </a:xfrm>
          <a:prstGeom prst="rect">
            <a:avLst/>
          </a:prstGeom>
        </p:spPr>
        <p:txBody>
          <a:bodyPr/>
          <a:lstStyle/>
          <a:p>
            <a:fld id="{0FF54DE5-C571-48E8-A5BC-B369434E2F44}" type="slidenum">
              <a:rPr lang="en-US" smtClean="0"/>
              <a:pPr/>
              <a:t>16</a:t>
            </a:fld>
            <a:endParaRPr lang="en-US"/>
          </a:p>
        </p:txBody>
      </p:sp>
      <p:graphicFrame>
        <p:nvGraphicFramePr>
          <p:cNvPr id="9" name="Content Placeholder 13"/>
          <p:cNvGraphicFramePr>
            <a:graphicFrameLocks noGrp="1"/>
          </p:cNvGraphicFramePr>
          <p:nvPr>
            <p:ph idx="1"/>
            <p:extLst>
              <p:ext uri="{D42A27DB-BD31-4B8C-83A1-F6EECF244321}">
                <p14:modId xmlns:p14="http://schemas.microsoft.com/office/powerpoint/2010/main" val="1693289077"/>
              </p:ext>
            </p:extLst>
          </p:nvPr>
        </p:nvGraphicFramePr>
        <p:xfrm>
          <a:off x="954506" y="712093"/>
          <a:ext cx="10146632" cy="5177740"/>
        </p:xfrm>
        <a:graphic>
          <a:graphicData uri="http://schemas.openxmlformats.org/drawingml/2006/table">
            <a:tbl>
              <a:tblPr firstRow="1" bandRow="1">
                <a:tableStyleId>{7DF18680-E054-41AD-8BC1-D1AEF772440D}</a:tableStyleId>
              </a:tblPr>
              <a:tblGrid>
                <a:gridCol w="2536658"/>
                <a:gridCol w="2536658"/>
                <a:gridCol w="2536658"/>
                <a:gridCol w="2536658"/>
              </a:tblGrid>
              <a:tr h="422860">
                <a:tc>
                  <a:txBody>
                    <a:bodyPr/>
                    <a:lstStyle/>
                    <a:p>
                      <a:endParaRPr lang="en-US" dirty="0"/>
                    </a:p>
                  </a:txBody>
                  <a:tcPr>
                    <a:solidFill>
                      <a:schemeClr val="tx1"/>
                    </a:solidFill>
                  </a:tcPr>
                </a:tc>
                <a:tc>
                  <a:txBody>
                    <a:bodyPr/>
                    <a:lstStyle/>
                    <a:p>
                      <a:pPr algn="ctr"/>
                      <a:r>
                        <a:rPr lang="en-US" u="sng" dirty="0" smtClean="0"/>
                        <a:t>ABLE Account</a:t>
                      </a:r>
                      <a:endParaRPr lang="en-US" u="sng" dirty="0"/>
                    </a:p>
                  </a:txBody>
                  <a:tcPr>
                    <a:solidFill>
                      <a:schemeClr val="tx1"/>
                    </a:solidFill>
                  </a:tcPr>
                </a:tc>
                <a:tc>
                  <a:txBody>
                    <a:bodyPr/>
                    <a:lstStyle/>
                    <a:p>
                      <a:pPr algn="ctr"/>
                      <a:r>
                        <a:rPr lang="en-US" u="sng" dirty="0" smtClean="0"/>
                        <a:t>Standalone SNT</a:t>
                      </a:r>
                      <a:endParaRPr lang="en-US" u="sng" dirty="0"/>
                    </a:p>
                  </a:txBody>
                  <a:tcPr>
                    <a:solidFill>
                      <a:schemeClr val="tx1"/>
                    </a:solidFill>
                  </a:tcPr>
                </a:tc>
                <a:tc>
                  <a:txBody>
                    <a:bodyPr/>
                    <a:lstStyle/>
                    <a:p>
                      <a:pPr algn="ctr"/>
                      <a:r>
                        <a:rPr lang="en-US" u="sng" dirty="0" smtClean="0"/>
                        <a:t>Pooled SNT</a:t>
                      </a:r>
                      <a:endParaRPr lang="en-US" u="sng" dirty="0"/>
                    </a:p>
                  </a:txBody>
                  <a:tcPr>
                    <a:solidFill>
                      <a:schemeClr val="tx1"/>
                    </a:solidFill>
                  </a:tcPr>
                </a:tc>
              </a:tr>
              <a:tr h="601610">
                <a:tc>
                  <a:txBody>
                    <a:bodyPr/>
                    <a:lstStyle/>
                    <a:p>
                      <a:r>
                        <a:rPr lang="en-US" dirty="0" smtClean="0"/>
                        <a:t>Contribution</a:t>
                      </a:r>
                      <a:r>
                        <a:rPr lang="en-US" baseline="0" dirty="0" smtClean="0"/>
                        <a:t> Amount</a:t>
                      </a:r>
                      <a:endParaRPr lang="en-US" dirty="0"/>
                    </a:p>
                  </a:txBody>
                  <a:tcPr/>
                </a:tc>
                <a:tc>
                  <a:txBody>
                    <a:bodyPr/>
                    <a:lstStyle/>
                    <a:p>
                      <a:pPr algn="ctr"/>
                      <a:r>
                        <a:rPr lang="en-US" dirty="0" smtClean="0"/>
                        <a:t>$15,000/year</a:t>
                      </a:r>
                      <a:endParaRPr lang="en-US" dirty="0"/>
                    </a:p>
                  </a:txBody>
                  <a:tcPr/>
                </a:tc>
                <a:tc>
                  <a:txBody>
                    <a:bodyPr/>
                    <a:lstStyle/>
                    <a:p>
                      <a:pPr algn="ctr"/>
                      <a:r>
                        <a:rPr lang="en-US" dirty="0" smtClean="0"/>
                        <a:t>Unlimited</a:t>
                      </a:r>
                      <a:endParaRPr lang="en-US" dirty="0"/>
                    </a:p>
                  </a:txBody>
                  <a:tcPr/>
                </a:tc>
                <a:tc>
                  <a:txBody>
                    <a:bodyPr/>
                    <a:lstStyle/>
                    <a:p>
                      <a:pPr algn="ctr"/>
                      <a:r>
                        <a:rPr lang="en-US" dirty="0" smtClean="0"/>
                        <a:t>Unlimited</a:t>
                      </a:r>
                      <a:endParaRPr lang="en-US" dirty="0"/>
                    </a:p>
                  </a:txBody>
                  <a:tcPr/>
                </a:tc>
              </a:tr>
              <a:tr h="604084">
                <a:tc>
                  <a:txBody>
                    <a:bodyPr/>
                    <a:lstStyle/>
                    <a:p>
                      <a:r>
                        <a:rPr lang="en-US" dirty="0" smtClean="0"/>
                        <a:t>Shelter payments w/o</a:t>
                      </a:r>
                      <a:r>
                        <a:rPr lang="en-US" baseline="0" dirty="0" smtClean="0"/>
                        <a:t> SSI reduction</a:t>
                      </a:r>
                      <a:endParaRPr lang="en-US" dirty="0"/>
                    </a:p>
                  </a:txBody>
                  <a:tcPr/>
                </a:tc>
                <a:tc>
                  <a:txBody>
                    <a:bodyPr/>
                    <a:lstStyle/>
                    <a:p>
                      <a:pPr algn="ctr"/>
                      <a:r>
                        <a:rPr lang="en-US" dirty="0" smtClean="0"/>
                        <a:t>YES</a:t>
                      </a:r>
                      <a:endParaRPr lang="en-US" dirty="0"/>
                    </a:p>
                  </a:txBody>
                  <a:tcPr/>
                </a:tc>
                <a:tc>
                  <a:txBody>
                    <a:bodyPr/>
                    <a:lstStyle/>
                    <a:p>
                      <a:pPr algn="ctr"/>
                      <a:r>
                        <a:rPr lang="en-US" dirty="0" smtClean="0"/>
                        <a:t>NO</a:t>
                      </a:r>
                      <a:endParaRPr lang="en-US" dirty="0"/>
                    </a:p>
                  </a:txBody>
                  <a:tcPr/>
                </a:tc>
                <a:tc>
                  <a:txBody>
                    <a:bodyPr/>
                    <a:lstStyle/>
                    <a:p>
                      <a:pPr algn="ctr"/>
                      <a:r>
                        <a:rPr lang="en-US" dirty="0" smtClean="0"/>
                        <a:t>NO</a:t>
                      </a:r>
                      <a:endParaRPr lang="en-US" dirty="0"/>
                    </a:p>
                  </a:txBody>
                  <a:tcPr/>
                </a:tc>
              </a:tr>
              <a:tr h="343777">
                <a:tc>
                  <a:txBody>
                    <a:bodyPr/>
                    <a:lstStyle/>
                    <a:p>
                      <a:r>
                        <a:rPr lang="en-US" dirty="0" smtClean="0"/>
                        <a:t>Taxable Income</a:t>
                      </a:r>
                      <a:endParaRPr lang="en-US" dirty="0"/>
                    </a:p>
                  </a:txBody>
                  <a:tcPr/>
                </a:tc>
                <a:tc>
                  <a:txBody>
                    <a:bodyPr/>
                    <a:lstStyle/>
                    <a:p>
                      <a:pPr algn="ctr"/>
                      <a:r>
                        <a:rPr lang="en-US" dirty="0" smtClean="0"/>
                        <a:t>NO</a:t>
                      </a:r>
                      <a:endParaRPr lang="en-US" dirty="0"/>
                    </a:p>
                  </a:txBody>
                  <a:tcPr/>
                </a:tc>
                <a:tc>
                  <a:txBody>
                    <a:bodyPr/>
                    <a:lstStyle/>
                    <a:p>
                      <a:pPr algn="ctr"/>
                      <a:r>
                        <a:rPr lang="en-US" dirty="0" smtClean="0"/>
                        <a:t>YES</a:t>
                      </a:r>
                      <a:endParaRPr lang="en-US" dirty="0"/>
                    </a:p>
                  </a:txBody>
                  <a:tcPr/>
                </a:tc>
                <a:tc>
                  <a:txBody>
                    <a:bodyPr/>
                    <a:lstStyle/>
                    <a:p>
                      <a:pPr algn="ctr"/>
                      <a:r>
                        <a:rPr lang="en-US" dirty="0" smtClean="0"/>
                        <a:t>YES</a:t>
                      </a:r>
                    </a:p>
                  </a:txBody>
                  <a:tcPr/>
                </a:tc>
              </a:tr>
              <a:tr h="859442">
                <a:tc>
                  <a:txBody>
                    <a:bodyPr/>
                    <a:lstStyle/>
                    <a:p>
                      <a:r>
                        <a:rPr lang="en-US" dirty="0" smtClean="0"/>
                        <a:t>Beneficiary</a:t>
                      </a:r>
                      <a:r>
                        <a:rPr lang="en-US" baseline="0" dirty="0" smtClean="0"/>
                        <a:t> Eligibility Requirements</a:t>
                      </a:r>
                      <a:endParaRPr lang="en-US" dirty="0"/>
                    </a:p>
                  </a:txBody>
                  <a:tcPr/>
                </a:tc>
                <a:tc>
                  <a:txBody>
                    <a:bodyPr/>
                    <a:lstStyle/>
                    <a:p>
                      <a:pPr algn="ctr"/>
                      <a:r>
                        <a:rPr lang="en-US" dirty="0" smtClean="0"/>
                        <a:t>Must</a:t>
                      </a:r>
                      <a:r>
                        <a:rPr lang="en-US" baseline="0" dirty="0" smtClean="0"/>
                        <a:t> be disabled before age 26</a:t>
                      </a:r>
                      <a:endParaRPr lang="en-US" dirty="0"/>
                    </a:p>
                  </a:txBody>
                  <a:tcPr/>
                </a:tc>
                <a:tc>
                  <a:txBody>
                    <a:bodyPr/>
                    <a:lstStyle/>
                    <a:p>
                      <a:pPr algn="ctr"/>
                      <a:r>
                        <a:rPr lang="en-US" dirty="0" smtClean="0"/>
                        <a:t>Federal</a:t>
                      </a:r>
                      <a:r>
                        <a:rPr lang="en-US" baseline="0" dirty="0" smtClean="0"/>
                        <a:t> definition of disability </a:t>
                      </a:r>
                      <a:r>
                        <a:rPr lang="en-US" baseline="0" dirty="0" smtClean="0"/>
                        <a:t>pre-65 (3</a:t>
                      </a:r>
                      <a:r>
                        <a:rPr lang="en-US" baseline="30000" dirty="0" smtClean="0"/>
                        <a:t>rd</a:t>
                      </a:r>
                      <a:r>
                        <a:rPr lang="en-US" baseline="0" dirty="0" smtClean="0"/>
                        <a:t> party-any age)</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Federal</a:t>
                      </a:r>
                      <a:r>
                        <a:rPr lang="en-US" baseline="0" dirty="0" smtClean="0"/>
                        <a:t> definition of disability </a:t>
                      </a:r>
                      <a:r>
                        <a:rPr lang="en-US" baseline="0" dirty="0" smtClean="0"/>
                        <a:t>pre-65 (3</a:t>
                      </a:r>
                      <a:r>
                        <a:rPr lang="en-US" baseline="30000" dirty="0" smtClean="0"/>
                        <a:t>rd</a:t>
                      </a:r>
                      <a:r>
                        <a:rPr lang="en-US" baseline="0" dirty="0" smtClean="0"/>
                        <a:t> party-any age)</a:t>
                      </a:r>
                      <a:endParaRPr lang="en-US" dirty="0" smtClean="0"/>
                    </a:p>
                  </a:txBody>
                  <a:tcPr/>
                </a:tc>
              </a:tr>
              <a:tr h="422860">
                <a:tc>
                  <a:txBody>
                    <a:bodyPr/>
                    <a:lstStyle/>
                    <a:p>
                      <a:r>
                        <a:rPr lang="en-US" dirty="0" smtClean="0"/>
                        <a:t>Medicaid Recovery</a:t>
                      </a:r>
                      <a:endParaRPr lang="en-US" dirty="0"/>
                    </a:p>
                  </a:txBody>
                  <a:tcPr/>
                </a:tc>
                <a:tc>
                  <a:txBody>
                    <a:bodyPr/>
                    <a:lstStyle/>
                    <a:p>
                      <a:pPr algn="ctr"/>
                      <a:r>
                        <a:rPr lang="en-US" dirty="0" smtClean="0"/>
                        <a:t>YES for 1</a:t>
                      </a:r>
                      <a:r>
                        <a:rPr lang="en-US" baseline="30000" dirty="0" smtClean="0"/>
                        <a:t>st</a:t>
                      </a:r>
                      <a:r>
                        <a:rPr lang="en-US" dirty="0" smtClean="0"/>
                        <a:t> and 3</a:t>
                      </a:r>
                      <a:r>
                        <a:rPr lang="en-US" baseline="30000" dirty="0" smtClean="0"/>
                        <a:t>rd</a:t>
                      </a:r>
                      <a:r>
                        <a:rPr lang="en-US" baseline="0" dirty="0" smtClean="0"/>
                        <a:t> party funds</a:t>
                      </a:r>
                      <a:endParaRPr lang="en-US" dirty="0"/>
                    </a:p>
                  </a:txBody>
                  <a:tcPr/>
                </a:tc>
                <a:tc>
                  <a:txBody>
                    <a:bodyPr/>
                    <a:lstStyle/>
                    <a:p>
                      <a:pPr algn="ctr"/>
                      <a:r>
                        <a:rPr lang="en-US" dirty="0" smtClean="0"/>
                        <a:t>YES-1</a:t>
                      </a:r>
                      <a:r>
                        <a:rPr lang="en-US" baseline="30000" dirty="0" smtClean="0"/>
                        <a:t>st</a:t>
                      </a:r>
                      <a:r>
                        <a:rPr lang="en-US" baseline="0" dirty="0" smtClean="0"/>
                        <a:t> party</a:t>
                      </a:r>
                    </a:p>
                    <a:p>
                      <a:pPr algn="ctr"/>
                      <a:r>
                        <a:rPr lang="en-US" baseline="0" dirty="0" smtClean="0"/>
                        <a:t>NO-3</a:t>
                      </a:r>
                      <a:r>
                        <a:rPr lang="en-US" baseline="30000" dirty="0" smtClean="0"/>
                        <a:t>rd</a:t>
                      </a:r>
                      <a:r>
                        <a:rPr lang="en-US" baseline="0" dirty="0" smtClean="0"/>
                        <a:t> party</a:t>
                      </a:r>
                      <a:endParaRPr lang="en-US" dirty="0"/>
                    </a:p>
                  </a:txBody>
                  <a:tcPr/>
                </a:tc>
                <a:tc>
                  <a:txBody>
                    <a:bodyPr/>
                    <a:lstStyle/>
                    <a:p>
                      <a:pPr algn="ctr"/>
                      <a:r>
                        <a:rPr lang="en-US" dirty="0" smtClean="0"/>
                        <a:t>YES –or</a:t>
                      </a:r>
                      <a:r>
                        <a:rPr lang="en-US" baseline="0" dirty="0" smtClean="0"/>
                        <a:t> </a:t>
                      </a:r>
                      <a:r>
                        <a:rPr lang="en-US" baseline="0" dirty="0" smtClean="0"/>
                        <a:t>PSNT</a:t>
                      </a:r>
                    </a:p>
                    <a:p>
                      <a:pPr algn="ctr"/>
                      <a:r>
                        <a:rPr lang="en-US" baseline="0" dirty="0" smtClean="0"/>
                        <a:t>NO-3</a:t>
                      </a:r>
                      <a:r>
                        <a:rPr lang="en-US" baseline="30000" dirty="0" smtClean="0"/>
                        <a:t>rd</a:t>
                      </a:r>
                      <a:r>
                        <a:rPr lang="en-US" baseline="0" dirty="0" smtClean="0"/>
                        <a:t> Party</a:t>
                      </a:r>
                      <a:endParaRPr lang="en-US" dirty="0"/>
                    </a:p>
                  </a:txBody>
                  <a:tcPr/>
                </a:tc>
              </a:tr>
              <a:tr h="604084">
                <a:tc>
                  <a:txBody>
                    <a:bodyPr/>
                    <a:lstStyle/>
                    <a:p>
                      <a:r>
                        <a:rPr lang="en-US" dirty="0" smtClean="0"/>
                        <a:t>Disqualification from SSI</a:t>
                      </a:r>
                      <a:endParaRPr lang="en-US" dirty="0"/>
                    </a:p>
                  </a:txBody>
                  <a:tcPr/>
                </a:tc>
                <a:tc>
                  <a:txBody>
                    <a:bodyPr/>
                    <a:lstStyle/>
                    <a:p>
                      <a:pPr algn="ctr"/>
                      <a:r>
                        <a:rPr lang="en-US" dirty="0" smtClean="0"/>
                        <a:t>Account balance over $100,000</a:t>
                      </a:r>
                      <a:endParaRPr lang="en-US" dirty="0"/>
                    </a:p>
                  </a:txBody>
                  <a:tcPr/>
                </a:tc>
                <a:tc>
                  <a:txBody>
                    <a:bodyPr/>
                    <a:lstStyle/>
                    <a:p>
                      <a:pPr algn="ctr"/>
                      <a:r>
                        <a:rPr lang="en-US" dirty="0" smtClean="0"/>
                        <a:t>NONE</a:t>
                      </a:r>
                      <a:endParaRPr lang="en-US" dirty="0"/>
                    </a:p>
                  </a:txBody>
                  <a:tcPr/>
                </a:tc>
                <a:tc>
                  <a:txBody>
                    <a:bodyPr/>
                    <a:lstStyle/>
                    <a:p>
                      <a:pPr algn="ctr"/>
                      <a:r>
                        <a:rPr lang="en-US" dirty="0" smtClean="0"/>
                        <a:t>NONE</a:t>
                      </a:r>
                      <a:endParaRPr lang="en-US" dirty="0"/>
                    </a:p>
                  </a:txBody>
                  <a:tcPr/>
                </a:tc>
              </a:tr>
              <a:tr h="859442">
                <a:tc>
                  <a:txBody>
                    <a:bodyPr/>
                    <a:lstStyle/>
                    <a:p>
                      <a:r>
                        <a:rPr lang="en-US" dirty="0" smtClean="0"/>
                        <a:t>Abuse/Vulnerability</a:t>
                      </a:r>
                      <a:endParaRPr lang="en-US" dirty="0"/>
                    </a:p>
                  </a:txBody>
                  <a:tcPr/>
                </a:tc>
                <a:tc>
                  <a:txBody>
                    <a:bodyPr/>
                    <a:lstStyle/>
                    <a:p>
                      <a:pPr algn="ctr"/>
                      <a:r>
                        <a:rPr lang="en-US" dirty="0" smtClean="0"/>
                        <a:t>Fraud, Coercion, Disqualification</a:t>
                      </a:r>
                      <a:r>
                        <a:rPr lang="en-US" baseline="0" dirty="0" smtClean="0"/>
                        <a:t> from Benefits</a:t>
                      </a:r>
                      <a:endParaRPr lang="en-US" dirty="0"/>
                    </a:p>
                  </a:txBody>
                  <a:tcPr/>
                </a:tc>
                <a:tc>
                  <a:txBody>
                    <a:bodyPr/>
                    <a:lstStyle/>
                    <a:p>
                      <a:pPr algn="ctr"/>
                      <a:r>
                        <a:rPr lang="en-US" dirty="0" smtClean="0"/>
                        <a:t>MINIMIZED</a:t>
                      </a:r>
                      <a:r>
                        <a:rPr lang="en-US" baseline="0" dirty="0" smtClean="0"/>
                        <a:t> if administered by professional trustee</a:t>
                      </a:r>
                      <a:endParaRPr lang="en-US" dirty="0"/>
                    </a:p>
                  </a:txBody>
                  <a:tcPr/>
                </a:tc>
                <a:tc>
                  <a:txBody>
                    <a:bodyPr/>
                    <a:lstStyle/>
                    <a:p>
                      <a:pPr algn="ctr"/>
                      <a:r>
                        <a:rPr lang="en-US" dirty="0" smtClean="0"/>
                        <a:t>MINIMIZED</a:t>
                      </a:r>
                      <a:endParaRPr lang="en-US" dirty="0"/>
                    </a:p>
                  </a:txBody>
                  <a:tcPr/>
                </a:tc>
              </a:tr>
            </a:tbl>
          </a:graphicData>
        </a:graphic>
      </p:graphicFrame>
    </p:spTree>
    <p:extLst>
      <p:ext uri="{BB962C8B-B14F-4D97-AF65-F5344CB8AC3E}">
        <p14:creationId xmlns:p14="http://schemas.microsoft.com/office/powerpoint/2010/main" val="1050365609"/>
      </p:ext>
    </p:extLst>
  </p:cSld>
  <p:clrMapOvr>
    <a:masterClrMapping/>
  </p:clrMapOvr>
  <p:transition>
    <p:pu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10363200" y="6356352"/>
            <a:ext cx="1828800" cy="365125"/>
          </a:xfrm>
          <a:prstGeom prst="rect">
            <a:avLst/>
          </a:prstGeom>
        </p:spPr>
        <p:txBody>
          <a:bodyPr/>
          <a:lstStyle/>
          <a:p>
            <a:fld id="{0FF54DE5-C571-48E8-A5BC-B369434E2F44}" type="slidenum">
              <a:rPr lang="en-US" smtClean="0"/>
              <a:pPr/>
              <a:t>17</a:t>
            </a:fld>
            <a:endParaRPr lang="en-US"/>
          </a:p>
        </p:txBody>
      </p:sp>
      <p:sp>
        <p:nvSpPr>
          <p:cNvPr id="6" name="Title 1"/>
          <p:cNvSpPr txBox="1">
            <a:spLocks/>
          </p:cNvSpPr>
          <p:nvPr/>
        </p:nvSpPr>
        <p:spPr>
          <a:xfrm>
            <a:off x="670560" y="251460"/>
            <a:ext cx="10911840" cy="1051560"/>
          </a:xfrm>
          <a:prstGeom prst="rect">
            <a:avLst/>
          </a:prstGeom>
        </p:spPr>
        <p:txBody>
          <a:bodyPr vert="horz" anchor="b">
            <a:normAutofit/>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r>
              <a:rPr lang="en-US" smtClean="0">
                <a:latin typeface="Trebuchet MS" panose="020B0603020202020204" pitchFamily="34" charset="0"/>
              </a:rPr>
              <a:t>Tips for Counsel / Advisors</a:t>
            </a:r>
            <a:endParaRPr lang="en-US" dirty="0">
              <a:latin typeface="Trebuchet MS" panose="020B0603020202020204" pitchFamily="34" charset="0"/>
            </a:endParaRPr>
          </a:p>
        </p:txBody>
      </p:sp>
      <p:sp>
        <p:nvSpPr>
          <p:cNvPr id="8" name="Content Placeholder 2"/>
          <p:cNvSpPr txBox="1">
            <a:spLocks/>
          </p:cNvSpPr>
          <p:nvPr/>
        </p:nvSpPr>
        <p:spPr>
          <a:xfrm>
            <a:off x="562674" y="2574360"/>
            <a:ext cx="10944478" cy="5257800"/>
          </a:xfrm>
          <a:prstGeom prst="rect">
            <a:avLst/>
          </a:prstGeom>
        </p:spPr>
        <p:txBody>
          <a:bodyPr>
            <a:normAutofit/>
          </a:bodyPr>
          <a:lstStyle/>
          <a:p>
            <a:pPr marL="342900" indent="-342900">
              <a:buFont typeface="Arial" panose="020B0604020202020204" pitchFamily="34" charset="0"/>
              <a:buChar char="•"/>
            </a:pPr>
            <a:r>
              <a:rPr lang="en-US" sz="2400" dirty="0"/>
              <a:t>This is the moon.  Quit promising it to </a:t>
            </a:r>
            <a:r>
              <a:rPr lang="en-US" sz="2400" dirty="0" smtClean="0"/>
              <a:t>clients. </a:t>
            </a:r>
          </a:p>
          <a:p>
            <a:pPr marL="342900" indent="-342900">
              <a:buFont typeface="Arial" panose="020B0604020202020204" pitchFamily="34" charset="0"/>
              <a:buChar char="•"/>
            </a:pPr>
            <a:r>
              <a:rPr lang="en-US" sz="2400" dirty="0" smtClean="0">
                <a:latin typeface="Trebuchet MS" pitchFamily="34" charset="0"/>
              </a:rPr>
              <a:t>PI </a:t>
            </a:r>
            <a:r>
              <a:rPr lang="en-US" sz="2400" dirty="0">
                <a:latin typeface="Trebuchet MS" pitchFamily="34" charset="0"/>
              </a:rPr>
              <a:t>attorneys: review the Bipartisan Budget Act of </a:t>
            </a:r>
            <a:r>
              <a:rPr lang="en-US" sz="2400" dirty="0" smtClean="0">
                <a:latin typeface="Trebuchet MS" pitchFamily="34" charset="0"/>
              </a:rPr>
              <a:t>2013 &amp; Tax Cuts &amp; Jobs Act of 2017 </a:t>
            </a:r>
            <a:r>
              <a:rPr lang="en-US" sz="2400" i="1" u="sng" dirty="0">
                <a:latin typeface="Trebuchet MS" pitchFamily="34" charset="0"/>
              </a:rPr>
              <a:t>before</a:t>
            </a:r>
            <a:r>
              <a:rPr lang="en-US" sz="2400" dirty="0">
                <a:latin typeface="Trebuchet MS" pitchFamily="34" charset="0"/>
              </a:rPr>
              <a:t> settlement and </a:t>
            </a:r>
            <a:r>
              <a:rPr lang="en-US" sz="2400" dirty="0" smtClean="0">
                <a:latin typeface="Trebuchet MS" pitchFamily="34" charset="0"/>
              </a:rPr>
              <a:t>subrogation </a:t>
            </a:r>
            <a:endParaRPr lang="en-US" sz="2400" dirty="0">
              <a:latin typeface="Trebuchet MS" pitchFamily="34" charset="0"/>
            </a:endParaRPr>
          </a:p>
          <a:p>
            <a:pPr marL="342900" indent="-342900">
              <a:buFont typeface="Arial" panose="020B0604020202020204" pitchFamily="34" charset="0"/>
              <a:buChar char="•"/>
            </a:pPr>
            <a:r>
              <a:rPr lang="en-US" sz="2400" dirty="0">
                <a:latin typeface="Trebuchet MS" pitchFamily="34" charset="0"/>
              </a:rPr>
              <a:t>Be aware of applicable tax implications with all vehicles</a:t>
            </a:r>
          </a:p>
          <a:p>
            <a:pPr marL="342900" indent="-342900">
              <a:buFont typeface="Arial" panose="020B0604020202020204" pitchFamily="34" charset="0"/>
              <a:buChar char="•"/>
            </a:pPr>
            <a:r>
              <a:rPr lang="en-US" sz="2400" dirty="0">
                <a:latin typeface="Trebuchet MS" pitchFamily="34" charset="0"/>
              </a:rPr>
              <a:t>One size </a:t>
            </a:r>
            <a:r>
              <a:rPr lang="en-US" sz="2400" i="1" u="sng" dirty="0">
                <a:latin typeface="Trebuchet MS" pitchFamily="34" charset="0"/>
              </a:rPr>
              <a:t>does not</a:t>
            </a:r>
            <a:r>
              <a:rPr lang="en-US" sz="2400" dirty="0">
                <a:latin typeface="Trebuchet MS" pitchFamily="34" charset="0"/>
              </a:rPr>
              <a:t> fit all.  Review all options with clients.</a:t>
            </a:r>
          </a:p>
          <a:p>
            <a:pPr marL="800100" lvl="1" indent="-342900">
              <a:buFont typeface="Arial" panose="020B0604020202020204" pitchFamily="34" charset="0"/>
              <a:buChar char="•"/>
            </a:pPr>
            <a:r>
              <a:rPr lang="en-US" sz="2000" dirty="0">
                <a:latin typeface="Trebuchet MS" pitchFamily="34" charset="0"/>
              </a:rPr>
              <a:t>PSNTs vs. Standalone SNTs</a:t>
            </a:r>
          </a:p>
          <a:p>
            <a:pPr marL="800100" lvl="1" indent="-342900">
              <a:buFont typeface="Arial" panose="020B0604020202020204" pitchFamily="34" charset="0"/>
              <a:buChar char="•"/>
            </a:pPr>
            <a:r>
              <a:rPr lang="en-US" sz="2000" dirty="0">
                <a:latin typeface="Trebuchet MS" pitchFamily="34" charset="0"/>
              </a:rPr>
              <a:t>Structured Settlements</a:t>
            </a:r>
          </a:p>
          <a:p>
            <a:pPr marL="342900" indent="-342900">
              <a:buFont typeface="Arial" panose="020B0604020202020204" pitchFamily="34" charset="0"/>
              <a:buChar char="•"/>
            </a:pPr>
            <a:r>
              <a:rPr lang="en-US" sz="2400" dirty="0">
                <a:latin typeface="Trebuchet MS" pitchFamily="34" charset="0"/>
              </a:rPr>
              <a:t>Know your clients’ public benefits structure</a:t>
            </a:r>
          </a:p>
          <a:p>
            <a:pPr marL="800100" lvl="1" indent="-342900">
              <a:buFont typeface="Arial" panose="020B0604020202020204" pitchFamily="34" charset="0"/>
              <a:buChar char="•"/>
            </a:pPr>
            <a:r>
              <a:rPr lang="en-US" sz="2000" dirty="0">
                <a:latin typeface="Trebuchet MS" pitchFamily="34" charset="0"/>
              </a:rPr>
              <a:t>Review Affordable Care Act assistance as necessary</a:t>
            </a:r>
          </a:p>
          <a:p>
            <a:pPr marL="539496" marR="0" lvl="0" indent="-457200" algn="l" defTabSz="914400" rtl="0" eaLnBrk="1" fontAlgn="auto" latinLnBrk="0" hangingPunct="1">
              <a:lnSpc>
                <a:spcPct val="100000"/>
              </a:lnSpc>
              <a:spcBef>
                <a:spcPts val="600"/>
              </a:spcBef>
              <a:spcAft>
                <a:spcPts val="0"/>
              </a:spcAft>
              <a:buClr>
                <a:schemeClr val="accent1"/>
              </a:buClr>
              <a:buSzPct val="80000"/>
              <a:buFont typeface="Arial" pitchFamily="34" charset="0"/>
              <a:buChar char="•"/>
              <a:tabLst/>
              <a:defRPr/>
            </a:pPr>
            <a:endParaRPr lang="en-US" sz="2000" dirty="0" smtClean="0"/>
          </a:p>
          <a:p>
            <a:pPr marL="539496" marR="0" lvl="0" indent="-457200" algn="l" defTabSz="914400" rtl="0" eaLnBrk="1" fontAlgn="auto" latinLnBrk="0" hangingPunct="1">
              <a:lnSpc>
                <a:spcPct val="100000"/>
              </a:lnSpc>
              <a:spcBef>
                <a:spcPts val="600"/>
              </a:spcBef>
              <a:spcAft>
                <a:spcPts val="0"/>
              </a:spcAft>
              <a:buClr>
                <a:schemeClr val="accent1"/>
              </a:buClr>
              <a:buSzPct val="80000"/>
              <a:buFont typeface="Arial" pitchFamily="34" charset="0"/>
              <a:buChar char="•"/>
              <a:tabLst/>
              <a:defRPr/>
            </a:pPr>
            <a:endParaRPr lang="en-US" sz="2000" dirty="0" smtClean="0"/>
          </a:p>
          <a:p>
            <a:pPr marL="539496" marR="0" lvl="0" indent="-457200" algn="l" defTabSz="914400" rtl="0" eaLnBrk="1" fontAlgn="auto" latinLnBrk="0" hangingPunct="1">
              <a:lnSpc>
                <a:spcPct val="100000"/>
              </a:lnSpc>
              <a:spcBef>
                <a:spcPts val="600"/>
              </a:spcBef>
              <a:spcAft>
                <a:spcPts val="0"/>
              </a:spcAft>
              <a:buClr>
                <a:schemeClr val="accent1"/>
              </a:buClr>
              <a:buSzPct val="80000"/>
              <a:tabLst/>
              <a:defRPr/>
            </a:pPr>
            <a:endParaRPr lang="en-US" sz="2000" b="1" u="sng" dirty="0" smtClean="0"/>
          </a:p>
          <a:p>
            <a:pPr marL="425196" marR="0" lvl="0" indent="-342900" algn="l" defTabSz="914400" rtl="0" eaLnBrk="1" fontAlgn="auto" latinLnBrk="0" hangingPunct="1">
              <a:lnSpc>
                <a:spcPct val="100000"/>
              </a:lnSpc>
              <a:spcBef>
                <a:spcPts val="600"/>
              </a:spcBef>
              <a:spcAft>
                <a:spcPts val="0"/>
              </a:spcAft>
              <a:buClr>
                <a:schemeClr val="accent1"/>
              </a:buClr>
              <a:buSzPct val="80000"/>
              <a:buFont typeface="Wingdings 2"/>
              <a:buAutoNum type="arabicParenR"/>
              <a:tabLst/>
              <a:defRPr/>
            </a:pPr>
            <a:endParaRPr lang="en-US" sz="1600" dirty="0" smtClean="0"/>
          </a:p>
          <a:p>
            <a:pPr marL="1737360" lvl="3" indent="-283464">
              <a:spcBef>
                <a:spcPts val="600"/>
              </a:spcBef>
              <a:buClr>
                <a:schemeClr val="accent1"/>
              </a:buClr>
              <a:buSzPct val="80000"/>
              <a:buFont typeface="Arial" pitchFamily="34" charset="0"/>
              <a:buChar char="•"/>
            </a:pPr>
            <a:endParaRPr lang="en-US" sz="1600" dirty="0" smtClean="0"/>
          </a:p>
          <a:p>
            <a:pPr marL="1280160" lvl="2" indent="-283464">
              <a:spcBef>
                <a:spcPts val="600"/>
              </a:spcBef>
              <a:buClr>
                <a:schemeClr val="accent1"/>
              </a:buClr>
              <a:buSzPct val="80000"/>
              <a:buFont typeface="Arial" pitchFamily="34" charset="0"/>
              <a:buChar char="•"/>
            </a:pPr>
            <a:endParaRPr lang="en-US" sz="1600" dirty="0" smtClean="0"/>
          </a:p>
          <a:p>
            <a:pPr marL="1280160" lvl="2" indent="-283464">
              <a:spcBef>
                <a:spcPts val="600"/>
              </a:spcBef>
              <a:buClr>
                <a:schemeClr val="accent1"/>
              </a:buClr>
              <a:buSzPct val="80000"/>
              <a:buFont typeface="Arial" pitchFamily="34" charset="0"/>
              <a:buChar char="•"/>
            </a:pPr>
            <a:endParaRPr lang="en-US" sz="1600" dirty="0" smtClean="0"/>
          </a:p>
          <a:p>
            <a:pPr marL="1280160" lvl="2" indent="-283464">
              <a:spcBef>
                <a:spcPts val="600"/>
              </a:spcBef>
              <a:buClr>
                <a:schemeClr val="accent1"/>
              </a:buClr>
              <a:buSzPct val="80000"/>
              <a:buFont typeface="Arial" pitchFamily="34" charset="0"/>
              <a:buChar char="•"/>
            </a:pPr>
            <a:endParaRPr lang="en-US" sz="1600" dirty="0" smtClean="0"/>
          </a:p>
          <a:p>
            <a:pPr marL="1280160" lvl="2" indent="-283464">
              <a:spcBef>
                <a:spcPts val="600"/>
              </a:spcBef>
              <a:buClr>
                <a:schemeClr val="accent1"/>
              </a:buClr>
              <a:buSzPct val="80000"/>
              <a:buFont typeface="Arial" pitchFamily="34" charset="0"/>
              <a:buChar char="•"/>
            </a:pPr>
            <a:endParaRPr lang="en-US" sz="1600" dirty="0" smtClean="0">
              <a:solidFill>
                <a:schemeClr val="accent2">
                  <a:lumMod val="75000"/>
                </a:schemeClr>
              </a:solidFill>
            </a:endParaRPr>
          </a:p>
          <a:p>
            <a:pPr marL="1280160" lvl="2" indent="-283464">
              <a:spcBef>
                <a:spcPts val="600"/>
              </a:spcBef>
              <a:buClr>
                <a:schemeClr val="accent1"/>
              </a:buClr>
              <a:buSzPct val="80000"/>
              <a:buFont typeface="Arial" pitchFamily="34" charset="0"/>
              <a:buChar char="•"/>
            </a:pPr>
            <a:endParaRPr lang="en-US" sz="1600" dirty="0" smtClean="0">
              <a:solidFill>
                <a:schemeClr val="accent2">
                  <a:lumMod val="75000"/>
                </a:schemeClr>
              </a:solidFill>
            </a:endParaRPr>
          </a:p>
          <a:p>
            <a:pPr marL="1280160" lvl="2" indent="-283464">
              <a:spcBef>
                <a:spcPts val="600"/>
              </a:spcBef>
              <a:buClr>
                <a:schemeClr val="accent1"/>
              </a:buClr>
              <a:buSzPct val="80000"/>
              <a:buFont typeface="Arial" pitchFamily="34" charset="0"/>
              <a:buChar char="•"/>
            </a:pPr>
            <a:endParaRPr lang="en-US" sz="1600" dirty="0" smtClean="0"/>
          </a:p>
          <a:p>
            <a:pPr marL="822960" lvl="1" indent="-283464">
              <a:spcBef>
                <a:spcPts val="600"/>
              </a:spcBef>
              <a:buClr>
                <a:schemeClr val="accent1"/>
              </a:buClr>
              <a:buSzPct val="80000"/>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9" name="Straight Arrow Connector 8"/>
          <p:cNvCxnSpPr/>
          <p:nvPr/>
        </p:nvCxnSpPr>
        <p:spPr>
          <a:xfrm flipV="1">
            <a:off x="3083966" y="1952149"/>
            <a:ext cx="3034145" cy="70658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Moon 9"/>
          <p:cNvSpPr/>
          <p:nvPr/>
        </p:nvSpPr>
        <p:spPr>
          <a:xfrm>
            <a:off x="7242218" y="1174124"/>
            <a:ext cx="955963" cy="1385454"/>
          </a:xfrm>
          <a:prstGeom prst="mo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94421838"/>
      </p:ext>
    </p:extLst>
  </p:cSld>
  <p:clrMapOvr>
    <a:masterClrMapping/>
  </p:clrMapOvr>
  <p:transition>
    <p:pu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10363200" y="6356352"/>
            <a:ext cx="1828800" cy="365125"/>
          </a:xfrm>
          <a:prstGeom prst="rect">
            <a:avLst/>
          </a:prstGeom>
        </p:spPr>
        <p:txBody>
          <a:bodyPr/>
          <a:lstStyle/>
          <a:p>
            <a:fld id="{0FF54DE5-C571-48E8-A5BC-B369434E2F44}" type="slidenum">
              <a:rPr lang="en-US" smtClean="0"/>
              <a:pPr/>
              <a:t>18</a:t>
            </a:fld>
            <a:endParaRPr lang="en-US"/>
          </a:p>
        </p:txBody>
      </p:sp>
      <p:sp>
        <p:nvSpPr>
          <p:cNvPr id="6" name="Title 1"/>
          <p:cNvSpPr>
            <a:spLocks noGrp="1"/>
          </p:cNvSpPr>
          <p:nvPr>
            <p:ph type="title"/>
          </p:nvPr>
        </p:nvSpPr>
        <p:spPr>
          <a:xfrm>
            <a:off x="858715" y="587106"/>
            <a:ext cx="9859433" cy="642938"/>
          </a:xfrm>
        </p:spPr>
        <p:txBody>
          <a:bodyPr>
            <a:normAutofit/>
          </a:bodyPr>
          <a:lstStyle/>
          <a:p>
            <a:r>
              <a:rPr lang="en-US" b="1" dirty="0" smtClean="0">
                <a:latin typeface="Trebuchet MS" panose="020B0603020202020204" pitchFamily="34" charset="0"/>
              </a:rPr>
              <a:t>Benefits of PSNTs</a:t>
            </a:r>
            <a:endParaRPr lang="en-US" b="1" dirty="0">
              <a:latin typeface="Trebuchet MS" panose="020B0603020202020204" pitchFamily="34" charset="0"/>
            </a:endParaRPr>
          </a:p>
        </p:txBody>
      </p:sp>
      <p:sp>
        <p:nvSpPr>
          <p:cNvPr id="8" name="Content Placeholder 2"/>
          <p:cNvSpPr>
            <a:spLocks noGrp="1"/>
          </p:cNvSpPr>
          <p:nvPr>
            <p:ph idx="1"/>
          </p:nvPr>
        </p:nvSpPr>
        <p:spPr>
          <a:xfrm>
            <a:off x="794547" y="1280993"/>
            <a:ext cx="10596070" cy="4651703"/>
          </a:xfrm>
        </p:spPr>
        <p:txBody>
          <a:bodyPr>
            <a:normAutofit fontScale="92500" lnSpcReduction="20000"/>
          </a:bodyPr>
          <a:lstStyle/>
          <a:p>
            <a:r>
              <a:rPr lang="en-US" sz="2400" dirty="0" smtClean="0"/>
              <a:t>Less attorney drafting typically = less cost</a:t>
            </a:r>
          </a:p>
          <a:p>
            <a:pPr lvl="1"/>
            <a:r>
              <a:rPr lang="en-US" sz="2000" dirty="0" smtClean="0"/>
              <a:t>Caveat: the cost of not having trained counsel to advise clients can be extremely expensive if clients do not fully understand their options and consequences of all scenarios – “an ounce of prevention is worth a pound of cure”</a:t>
            </a:r>
          </a:p>
          <a:p>
            <a:pPr lvl="1"/>
            <a:r>
              <a:rPr lang="en-US" sz="2000" dirty="0" smtClean="0"/>
              <a:t>SNT/Elder Law Attorney = educator</a:t>
            </a:r>
          </a:p>
          <a:p>
            <a:r>
              <a:rPr lang="en-US" sz="2400" dirty="0" smtClean="0"/>
              <a:t>Third Party PSNTs = no over age 65 restrictions</a:t>
            </a:r>
          </a:p>
          <a:p>
            <a:pPr lvl="1"/>
            <a:r>
              <a:rPr lang="en-US" sz="2000" dirty="0" smtClean="0"/>
              <a:t>Caveat: review state specific regulations for both 1</a:t>
            </a:r>
            <a:r>
              <a:rPr lang="en-US" sz="2000" baseline="30000" dirty="0" smtClean="0"/>
              <a:t>st</a:t>
            </a:r>
            <a:r>
              <a:rPr lang="en-US" sz="2000" dirty="0" smtClean="0"/>
              <a:t> Party and 3</a:t>
            </a:r>
            <a:r>
              <a:rPr lang="en-US" sz="2000" baseline="30000" dirty="0" smtClean="0"/>
              <a:t>rd</a:t>
            </a:r>
            <a:r>
              <a:rPr lang="en-US" sz="2000" dirty="0" smtClean="0"/>
              <a:t> Party over age 65 restrictions</a:t>
            </a:r>
          </a:p>
          <a:p>
            <a:r>
              <a:rPr lang="en-US" sz="2400" dirty="0" smtClean="0"/>
              <a:t>PSNTs: economy of scale in re: investments, administration, etc</a:t>
            </a:r>
          </a:p>
          <a:p>
            <a:r>
              <a:rPr lang="en-US" sz="2400" dirty="0" smtClean="0"/>
              <a:t>Many PSNT trustees offer in-depth case management services</a:t>
            </a:r>
          </a:p>
          <a:p>
            <a:r>
              <a:rPr lang="en-US" sz="2400" dirty="0" smtClean="0"/>
              <a:t>PSNTs make annual redeterminations easier via readily available accountings</a:t>
            </a:r>
          </a:p>
          <a:p>
            <a:r>
              <a:rPr lang="en-US" sz="2400" dirty="0" smtClean="0"/>
              <a:t>PSNTs offer a lifetime estate planning solution; testamentary or otherwise</a:t>
            </a:r>
          </a:p>
          <a:p>
            <a:pPr marL="402336" lvl="1" indent="0">
              <a:buNone/>
            </a:pPr>
            <a:endParaRPr lang="en-US" sz="2400" dirty="0" smtClean="0"/>
          </a:p>
          <a:p>
            <a:pPr marL="402336" lvl="1" indent="0">
              <a:buNone/>
            </a:pPr>
            <a:endParaRPr lang="en-US" sz="2400" dirty="0"/>
          </a:p>
          <a:p>
            <a:pPr marL="402336" lvl="1" indent="0">
              <a:buNone/>
            </a:pPr>
            <a:endParaRPr lang="en-US" dirty="0" smtClean="0"/>
          </a:p>
          <a:p>
            <a:pPr marL="402336" lvl="1" indent="0">
              <a:buNone/>
            </a:pPr>
            <a:endParaRPr lang="en-US" sz="2400" dirty="0"/>
          </a:p>
          <a:p>
            <a:pPr marL="402336" lvl="1" indent="0">
              <a:buNone/>
            </a:pPr>
            <a:endParaRPr lang="en-US" sz="2400" dirty="0"/>
          </a:p>
        </p:txBody>
      </p:sp>
    </p:spTree>
    <p:extLst>
      <p:ext uri="{BB962C8B-B14F-4D97-AF65-F5344CB8AC3E}">
        <p14:creationId xmlns:p14="http://schemas.microsoft.com/office/powerpoint/2010/main" val="263942863"/>
      </p:ext>
    </p:extLst>
  </p:cSld>
  <p:clrMapOvr>
    <a:masterClrMapping/>
  </p:clrMapOvr>
  <p:transition>
    <p:pu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307" y="566127"/>
            <a:ext cx="9859433" cy="642938"/>
          </a:xfrm>
        </p:spPr>
        <p:txBody>
          <a:bodyPr>
            <a:normAutofit fontScale="90000"/>
          </a:bodyPr>
          <a:lstStyle/>
          <a:p>
            <a:r>
              <a:rPr lang="en-US" b="1" dirty="0" smtClean="0">
                <a:latin typeface="Trebuchet MS" panose="020B0603020202020204" pitchFamily="34" charset="0"/>
              </a:rPr>
              <a:t>The Importance of Choosing the Right Fiduciary </a:t>
            </a:r>
            <a:endParaRPr lang="en-US" b="1" dirty="0">
              <a:latin typeface="Trebuchet MS" panose="020B0603020202020204" pitchFamily="34" charset="0"/>
            </a:endParaRPr>
          </a:p>
        </p:txBody>
      </p:sp>
      <p:sp>
        <p:nvSpPr>
          <p:cNvPr id="3" name="Content Placeholder 2"/>
          <p:cNvSpPr>
            <a:spLocks noGrp="1"/>
          </p:cNvSpPr>
          <p:nvPr>
            <p:ph idx="1"/>
          </p:nvPr>
        </p:nvSpPr>
        <p:spPr>
          <a:xfrm>
            <a:off x="858715" y="1225061"/>
            <a:ext cx="9982200" cy="4906107"/>
          </a:xfrm>
        </p:spPr>
        <p:txBody>
          <a:bodyPr>
            <a:normAutofit fontScale="32500" lnSpcReduction="20000"/>
          </a:bodyPr>
          <a:lstStyle/>
          <a:p>
            <a:pPr marL="0" indent="0">
              <a:lnSpc>
                <a:spcPct val="120000"/>
              </a:lnSpc>
              <a:buFont typeface="Arial" pitchFamily="34" charset="0"/>
              <a:buNone/>
            </a:pPr>
            <a:r>
              <a:rPr lang="en-US" sz="5600" b="1" dirty="0">
                <a:latin typeface="Trebuchet MS" panose="020B0603020202020204" pitchFamily="34" charset="0"/>
              </a:rPr>
              <a:t>Ideal </a:t>
            </a:r>
            <a:r>
              <a:rPr lang="en-US" sz="5600" b="1" dirty="0" smtClean="0">
                <a:latin typeface="Trebuchet MS" panose="020B0603020202020204" pitchFamily="34" charset="0"/>
              </a:rPr>
              <a:t>Trustee:</a:t>
            </a:r>
            <a:endParaRPr lang="en-US" sz="5600" b="1" dirty="0">
              <a:latin typeface="Trebuchet MS" panose="020B0603020202020204" pitchFamily="34" charset="0"/>
            </a:endParaRPr>
          </a:p>
          <a:p>
            <a:pPr lvl="1">
              <a:lnSpc>
                <a:spcPct val="120000"/>
              </a:lnSpc>
            </a:pPr>
            <a:r>
              <a:rPr lang="en-US" sz="5600" dirty="0">
                <a:latin typeface="Trebuchet MS" panose="020B0603020202020204" pitchFamily="34" charset="0"/>
              </a:rPr>
              <a:t>In-depth public benefit knowledge</a:t>
            </a:r>
          </a:p>
          <a:p>
            <a:pPr lvl="1">
              <a:lnSpc>
                <a:spcPct val="120000"/>
              </a:lnSpc>
            </a:pPr>
            <a:r>
              <a:rPr lang="en-US" sz="5600" dirty="0">
                <a:latin typeface="Trebuchet MS" panose="020B0603020202020204" pitchFamily="34" charset="0"/>
              </a:rPr>
              <a:t>Ability to stay abreast of all benefit and fiduciary law changes</a:t>
            </a:r>
          </a:p>
          <a:p>
            <a:pPr lvl="1">
              <a:lnSpc>
                <a:spcPct val="120000"/>
              </a:lnSpc>
            </a:pPr>
            <a:r>
              <a:rPr lang="en-US" sz="5600" dirty="0">
                <a:latin typeface="Trebuchet MS" panose="020B0603020202020204" pitchFamily="34" charset="0"/>
              </a:rPr>
              <a:t>Unbiased decision making capability with beneficiary’s best interests in mind in regards to discretionary distributions (i.e. beware of remainder persons)</a:t>
            </a:r>
          </a:p>
          <a:p>
            <a:pPr lvl="1">
              <a:lnSpc>
                <a:spcPct val="120000"/>
              </a:lnSpc>
            </a:pPr>
            <a:r>
              <a:rPr lang="en-US" sz="5600" dirty="0">
                <a:latin typeface="Trebuchet MS" panose="020B0603020202020204" pitchFamily="34" charset="0"/>
              </a:rPr>
              <a:t>Advocate of the beneficiary</a:t>
            </a:r>
          </a:p>
          <a:p>
            <a:pPr lvl="1">
              <a:lnSpc>
                <a:spcPct val="120000"/>
              </a:lnSpc>
            </a:pPr>
            <a:r>
              <a:rPr lang="en-US" sz="5600" dirty="0">
                <a:latin typeface="Trebuchet MS" panose="020B0603020202020204" pitchFamily="34" charset="0"/>
              </a:rPr>
              <a:t>Invests according to fiduciary standards (Prudent Investor Act)</a:t>
            </a:r>
          </a:p>
          <a:p>
            <a:pPr lvl="1">
              <a:lnSpc>
                <a:spcPct val="120000"/>
              </a:lnSpc>
            </a:pPr>
            <a:r>
              <a:rPr lang="en-US" sz="5600" dirty="0">
                <a:latin typeface="Trebuchet MS" panose="020B0603020202020204" pitchFamily="34" charset="0"/>
              </a:rPr>
              <a:t>Up to date knowledge and adherence to statutory fiduciary requirements</a:t>
            </a:r>
          </a:p>
          <a:p>
            <a:pPr lvl="1">
              <a:lnSpc>
                <a:spcPct val="120000"/>
              </a:lnSpc>
            </a:pPr>
            <a:r>
              <a:rPr lang="en-US" sz="5600" dirty="0">
                <a:latin typeface="Trebuchet MS" panose="020B0603020202020204" pitchFamily="34" charset="0"/>
              </a:rPr>
              <a:t>Expertise in tax law</a:t>
            </a:r>
          </a:p>
          <a:p>
            <a:pPr lvl="1">
              <a:lnSpc>
                <a:spcPct val="120000"/>
              </a:lnSpc>
            </a:pPr>
            <a:r>
              <a:rPr lang="en-US" sz="5600" dirty="0">
                <a:latin typeface="Trebuchet MS" panose="020B0603020202020204" pitchFamily="34" charset="0"/>
              </a:rPr>
              <a:t>Immaculate bookkeeping abilities</a:t>
            </a:r>
          </a:p>
          <a:p>
            <a:pPr lvl="1">
              <a:lnSpc>
                <a:spcPct val="120000"/>
              </a:lnSpc>
            </a:pPr>
            <a:r>
              <a:rPr lang="en-US" sz="5600" dirty="0">
                <a:latin typeface="Trebuchet MS" panose="020B0603020202020204" pitchFamily="34" charset="0"/>
              </a:rPr>
              <a:t>Carries Errors and Omissions Insurance/Liability Insurance or is bonded</a:t>
            </a:r>
          </a:p>
          <a:p>
            <a:pPr lvl="1">
              <a:lnSpc>
                <a:spcPct val="120000"/>
              </a:lnSpc>
            </a:pPr>
            <a:r>
              <a:rPr lang="en-US" sz="5600" dirty="0">
                <a:latin typeface="Trebuchet MS" panose="020B0603020202020204" pitchFamily="34" charset="0"/>
              </a:rPr>
              <a:t>Can properly identify second rate service providers and/or beneficiary abuse or financial vulnerability </a:t>
            </a:r>
          </a:p>
          <a:p>
            <a:pPr lvl="1">
              <a:lnSpc>
                <a:spcPct val="120000"/>
              </a:lnSpc>
            </a:pPr>
            <a:r>
              <a:rPr lang="en-US" sz="5600" dirty="0">
                <a:latin typeface="Trebuchet MS" panose="020B0603020202020204" pitchFamily="34" charset="0"/>
              </a:rPr>
              <a:t>Can appear in or petition the Court as needed</a:t>
            </a:r>
          </a:p>
          <a:p>
            <a:pPr lvl="1">
              <a:lnSpc>
                <a:spcPct val="120000"/>
              </a:lnSpc>
            </a:pPr>
            <a:r>
              <a:rPr lang="en-US" sz="5600" dirty="0">
                <a:latin typeface="Trebuchet MS" panose="020B0603020202020204" pitchFamily="34" charset="0"/>
              </a:rPr>
              <a:t>Immortality</a:t>
            </a:r>
          </a:p>
          <a:p>
            <a:endParaRPr lang="en-US" dirty="0"/>
          </a:p>
        </p:txBody>
      </p:sp>
      <p:sp>
        <p:nvSpPr>
          <p:cNvPr id="5" name="Slide Number Placeholder 4"/>
          <p:cNvSpPr>
            <a:spLocks noGrp="1"/>
          </p:cNvSpPr>
          <p:nvPr>
            <p:ph type="sldNum" sz="quarter" idx="12"/>
          </p:nvPr>
        </p:nvSpPr>
        <p:spPr>
          <a:xfrm>
            <a:off x="10363200" y="6356352"/>
            <a:ext cx="1828800" cy="365125"/>
          </a:xfrm>
          <a:prstGeom prst="rect">
            <a:avLst/>
          </a:prstGeom>
        </p:spPr>
        <p:txBody>
          <a:bodyPr/>
          <a:lstStyle/>
          <a:p>
            <a:fld id="{0FF54DE5-C571-48E8-A5BC-B369434E2F44}" type="slidenum">
              <a:rPr lang="en-US" smtClean="0"/>
              <a:pPr/>
              <a:t>19</a:t>
            </a:fld>
            <a:endParaRPr lang="en-US"/>
          </a:p>
        </p:txBody>
      </p:sp>
    </p:spTree>
    <p:extLst>
      <p:ext uri="{BB962C8B-B14F-4D97-AF65-F5344CB8AC3E}">
        <p14:creationId xmlns:p14="http://schemas.microsoft.com/office/powerpoint/2010/main" val="1839164497"/>
      </p:ext>
    </p:extLst>
  </p:cSld>
  <p:clrMapOvr>
    <a:masterClrMapping/>
  </p:clrMapOvr>
  <p:transition>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0560" y="1444978"/>
            <a:ext cx="10911840" cy="4425244"/>
          </a:xfrm>
        </p:spPr>
        <p:txBody>
          <a:bodyPr>
            <a:normAutofit fontScale="70000" lnSpcReduction="20000"/>
          </a:bodyPr>
          <a:lstStyle/>
          <a:p>
            <a:pPr marL="0" indent="0">
              <a:buNone/>
            </a:pPr>
            <a:r>
              <a:rPr lang="en-US" b="1" dirty="0" smtClean="0"/>
              <a:t>Megan </a:t>
            </a:r>
            <a:r>
              <a:rPr lang="en-US" b="1" dirty="0"/>
              <a:t>Brand</a:t>
            </a:r>
            <a:r>
              <a:rPr lang="en-US" dirty="0"/>
              <a:t> is the Executive Director of CFPD-Colorado Fund for People with Disabilities.  Megan began her service at CFPD in 2003 and has been the Executive Director since 2010. Megan has a bachelor’s degree in social work from the College of St. Benedict over 20 years of experience in working with people with disabilities, their families, service providers, attorneys, trustees, financial planners, guardians and other professionals.  She leads a staff of 27 in administering the largest and longest-standing locally managed pooled trust in Colorado, as well as providing myriad of other services that offer protection, personalized attention, access to our network of organizations and services, and financial and benefit’s guidance.  In addition to leading the staff, Megan is a former board member of the Colorado Guardianship Association and currently serves on the board for the National Planned Lifetime Assistance Network and Community Living Alternatives and is a frequent presenter in the community, both locally and nationally, on Special Needs Trusts and related topics.</a:t>
            </a:r>
          </a:p>
          <a:p>
            <a:endParaRPr lang="en-US" dirty="0"/>
          </a:p>
        </p:txBody>
      </p:sp>
      <p:sp>
        <p:nvSpPr>
          <p:cNvPr id="4" name="Slide Number Placeholder 3"/>
          <p:cNvSpPr>
            <a:spLocks noGrp="1"/>
          </p:cNvSpPr>
          <p:nvPr>
            <p:ph type="sldNum" sz="quarter" idx="12"/>
          </p:nvPr>
        </p:nvSpPr>
        <p:spPr/>
        <p:txBody>
          <a:bodyPr/>
          <a:lstStyle/>
          <a:p>
            <a:fld id="{91974DF9-AD47-4691-BA21-BBFCE3637A9A}" type="slidenum">
              <a:rPr kumimoji="0" lang="en-US" smtClean="0"/>
              <a:pPr/>
              <a:t>2</a:t>
            </a:fld>
            <a:endParaRPr kumimoji="0" lang="en-US"/>
          </a:p>
        </p:txBody>
      </p:sp>
      <p:pic>
        <p:nvPicPr>
          <p:cNvPr id="5" name="Picture 4" descr="cfpd_logo_final_w_tagline_300dpi.jpg"/>
          <p:cNvPicPr>
            <a:picLocks noChangeAspect="1"/>
          </p:cNvPicPr>
          <p:nvPr/>
        </p:nvPicPr>
        <p:blipFill>
          <a:blip r:embed="rId2" cstate="print"/>
          <a:stretch>
            <a:fillRect/>
          </a:stretch>
        </p:blipFill>
        <p:spPr>
          <a:xfrm>
            <a:off x="630900" y="5096164"/>
            <a:ext cx="1663566" cy="1072076"/>
          </a:xfrm>
          <a:prstGeom prst="rect">
            <a:avLst/>
          </a:prstGeom>
        </p:spPr>
      </p:pic>
      <p:sp>
        <p:nvSpPr>
          <p:cNvPr id="6" name="TextBox 5"/>
          <p:cNvSpPr txBox="1"/>
          <p:nvPr/>
        </p:nvSpPr>
        <p:spPr>
          <a:xfrm>
            <a:off x="630900" y="579774"/>
            <a:ext cx="4481688" cy="646331"/>
          </a:xfrm>
          <a:prstGeom prst="rect">
            <a:avLst/>
          </a:prstGeom>
          <a:noFill/>
        </p:spPr>
        <p:txBody>
          <a:bodyPr wrap="square" rtlCol="0">
            <a:spAutoFit/>
          </a:bodyPr>
          <a:lstStyle/>
          <a:p>
            <a:r>
              <a:rPr lang="en-US" sz="3600" b="1" dirty="0">
                <a:solidFill>
                  <a:schemeClr val="accent1"/>
                </a:solidFill>
                <a:effectLst>
                  <a:outerShdw blurRad="38100" dist="38100" dir="2700000" algn="tl">
                    <a:srgbClr val="000000">
                      <a:alpha val="43137"/>
                    </a:srgbClr>
                  </a:outerShdw>
                </a:effectLst>
                <a:latin typeface="Trebuchet MS" panose="020B0603020202020204" pitchFamily="34" charset="0"/>
              </a:rPr>
              <a:t>Presenter’s</a:t>
            </a:r>
            <a:r>
              <a:rPr lang="en-US" b="1" dirty="0">
                <a:solidFill>
                  <a:schemeClr val="accent1"/>
                </a:solidFill>
                <a:effectLst>
                  <a:outerShdw blurRad="38100" dist="38100" dir="2700000" algn="tl">
                    <a:srgbClr val="000000">
                      <a:alpha val="43137"/>
                    </a:srgbClr>
                  </a:outerShdw>
                </a:effectLst>
                <a:latin typeface="Trebuchet MS" panose="020B0603020202020204" pitchFamily="34" charset="0"/>
              </a:rPr>
              <a:t> </a:t>
            </a:r>
            <a:r>
              <a:rPr lang="en-US" sz="3600" b="1" dirty="0">
                <a:solidFill>
                  <a:schemeClr val="accent1"/>
                </a:solidFill>
                <a:effectLst>
                  <a:outerShdw blurRad="38100" dist="38100" dir="2700000" algn="tl">
                    <a:srgbClr val="000000">
                      <a:alpha val="43137"/>
                    </a:srgbClr>
                  </a:outerShdw>
                </a:effectLst>
                <a:latin typeface="Trebuchet MS" panose="020B0603020202020204" pitchFamily="34" charset="0"/>
              </a:rPr>
              <a:t>bio:</a:t>
            </a:r>
            <a:endParaRPr lang="en-US" sz="3600" dirty="0">
              <a:solidFill>
                <a:schemeClr val="accent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94601461"/>
      </p:ext>
    </p:extLst>
  </p:cSld>
  <p:clrMapOvr>
    <a:masterClrMapping/>
  </p:clrMapOvr>
  <p:transition>
    <p:push/>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2876" y="554404"/>
            <a:ext cx="9859433" cy="642938"/>
          </a:xfrm>
        </p:spPr>
        <p:txBody>
          <a:bodyPr>
            <a:normAutofit/>
          </a:bodyPr>
          <a:lstStyle/>
          <a:p>
            <a:r>
              <a:rPr lang="en-US" sz="2800" b="1" dirty="0" smtClean="0">
                <a:latin typeface="Trebuchet MS" panose="020B0603020202020204" pitchFamily="34" charset="0"/>
              </a:rPr>
              <a:t>Case Manager, Trust Advisors/Protectors and Co-Trustees</a:t>
            </a:r>
            <a:endParaRPr lang="en-US" sz="2800" b="1" dirty="0">
              <a:latin typeface="Trebuchet MS" panose="020B0603020202020204" pitchFamily="34" charset="0"/>
            </a:endParaRPr>
          </a:p>
        </p:txBody>
      </p:sp>
      <p:sp>
        <p:nvSpPr>
          <p:cNvPr id="3" name="Content Placeholder 2"/>
          <p:cNvSpPr>
            <a:spLocks noGrp="1"/>
          </p:cNvSpPr>
          <p:nvPr>
            <p:ph idx="1"/>
          </p:nvPr>
        </p:nvSpPr>
        <p:spPr>
          <a:xfrm>
            <a:off x="858715" y="1166447"/>
            <a:ext cx="9982200" cy="4613030"/>
          </a:xfrm>
        </p:spPr>
        <p:txBody>
          <a:bodyPr>
            <a:normAutofit/>
          </a:bodyPr>
          <a:lstStyle/>
          <a:p>
            <a:r>
              <a:rPr lang="en-US" sz="2100" dirty="0" smtClean="0">
                <a:latin typeface="Trebuchet MS" pitchFamily="34" charset="0"/>
              </a:rPr>
              <a:t>Case Manager</a:t>
            </a:r>
          </a:p>
          <a:p>
            <a:pPr lvl="1"/>
            <a:r>
              <a:rPr lang="en-US" sz="2100" dirty="0" smtClean="0">
                <a:latin typeface="Trebuchet MS" pitchFamily="34" charset="0"/>
              </a:rPr>
              <a:t>Knowledgeable person hired to assist trustee with services, purchases, with a knowledge of community resources and public benefits.</a:t>
            </a:r>
          </a:p>
          <a:p>
            <a:pPr lvl="2"/>
            <a:r>
              <a:rPr lang="en-US" sz="2000" dirty="0" smtClean="0">
                <a:latin typeface="Trebuchet MS" pitchFamily="34" charset="0"/>
              </a:rPr>
              <a:t>Increase the Trust’s familiarity with the beneficiary and their needs</a:t>
            </a:r>
          </a:p>
          <a:p>
            <a:pPr lvl="2"/>
            <a:r>
              <a:rPr lang="en-US" sz="2000" dirty="0" smtClean="0">
                <a:latin typeface="Trebuchet MS" pitchFamily="34" charset="0"/>
              </a:rPr>
              <a:t>Identify necessary and appropriate expenditures under the trust</a:t>
            </a:r>
          </a:p>
          <a:p>
            <a:pPr lvl="2"/>
            <a:r>
              <a:rPr lang="en-US" sz="2000" dirty="0" smtClean="0">
                <a:latin typeface="Trebuchet MS" pitchFamily="34" charset="0"/>
              </a:rPr>
              <a:t>Monitor for misuse of funds of exploitation of Beneficiary</a:t>
            </a:r>
          </a:p>
          <a:p>
            <a:r>
              <a:rPr lang="en-US" sz="2100" dirty="0" smtClean="0">
                <a:latin typeface="Trebuchet MS" pitchFamily="34" charset="0"/>
              </a:rPr>
              <a:t>Trust </a:t>
            </a:r>
            <a:r>
              <a:rPr lang="en-US" sz="2100" dirty="0">
                <a:latin typeface="Trebuchet MS" pitchFamily="34" charset="0"/>
              </a:rPr>
              <a:t>advisors can be family members, attorneys, accountants or other trusted </a:t>
            </a:r>
            <a:r>
              <a:rPr lang="en-US" sz="2100" dirty="0" smtClean="0">
                <a:latin typeface="Trebuchet MS" pitchFamily="34" charset="0"/>
              </a:rPr>
              <a:t>professionals</a:t>
            </a:r>
            <a:endParaRPr lang="en-US" sz="2100" dirty="0">
              <a:latin typeface="Trebuchet MS" pitchFamily="34" charset="0"/>
            </a:endParaRPr>
          </a:p>
          <a:p>
            <a:pPr lvl="1"/>
            <a:r>
              <a:rPr lang="en-US" sz="2100" dirty="0">
                <a:latin typeface="Trebuchet MS" pitchFamily="34" charset="0"/>
              </a:rPr>
              <a:t>Fees vary, but if there is a family member trustee, trust advisor fees may be more economical </a:t>
            </a:r>
            <a:endParaRPr lang="en-US" sz="2100" dirty="0" smtClean="0">
              <a:latin typeface="Trebuchet MS" pitchFamily="34" charset="0"/>
            </a:endParaRPr>
          </a:p>
          <a:p>
            <a:pPr lvl="1"/>
            <a:r>
              <a:rPr lang="en-US" sz="2100" dirty="0" smtClean="0">
                <a:latin typeface="Trebuchet MS" pitchFamily="34" charset="0"/>
              </a:rPr>
              <a:t>Rights NOT duties</a:t>
            </a:r>
            <a:endParaRPr lang="en-US" sz="2100" dirty="0">
              <a:latin typeface="Trebuchet MS" pitchFamily="34" charset="0"/>
            </a:endParaRPr>
          </a:p>
          <a:p>
            <a:r>
              <a:rPr lang="en-US" sz="2100" dirty="0" smtClean="0">
                <a:latin typeface="Trebuchet MS" pitchFamily="34" charset="0"/>
              </a:rPr>
              <a:t>Co-Trustee</a:t>
            </a:r>
            <a:endParaRPr lang="en-US" sz="2100" dirty="0">
              <a:latin typeface="Trebuchet MS" pitchFamily="34" charset="0"/>
            </a:endParaRPr>
          </a:p>
          <a:p>
            <a:pPr lvl="1"/>
            <a:r>
              <a:rPr lang="en-US" sz="2100" dirty="0">
                <a:latin typeface="Trebuchet MS" pitchFamily="34" charset="0"/>
              </a:rPr>
              <a:t>Consider a family member acting as co-trustee with a professional trustee</a:t>
            </a:r>
            <a:r>
              <a:rPr lang="en-US" sz="2100" dirty="0" smtClean="0">
                <a:latin typeface="Trebuchet MS" pitchFamily="34" charset="0"/>
              </a:rPr>
              <a:t>.</a:t>
            </a:r>
            <a:endParaRPr lang="en-US" sz="2100" dirty="0">
              <a:latin typeface="Trebuchet MS" pitchFamily="34" charset="0"/>
            </a:endParaRPr>
          </a:p>
          <a:p>
            <a:pPr marL="0" indent="0">
              <a:buNone/>
            </a:pPr>
            <a:endParaRPr lang="en-US" dirty="0"/>
          </a:p>
        </p:txBody>
      </p:sp>
      <p:sp>
        <p:nvSpPr>
          <p:cNvPr id="5" name="Slide Number Placeholder 4"/>
          <p:cNvSpPr>
            <a:spLocks noGrp="1"/>
          </p:cNvSpPr>
          <p:nvPr>
            <p:ph type="sldNum" sz="quarter" idx="12"/>
          </p:nvPr>
        </p:nvSpPr>
        <p:spPr>
          <a:xfrm>
            <a:off x="10363200" y="6356352"/>
            <a:ext cx="1828800" cy="365125"/>
          </a:xfrm>
          <a:prstGeom prst="rect">
            <a:avLst/>
          </a:prstGeom>
        </p:spPr>
        <p:txBody>
          <a:bodyPr/>
          <a:lstStyle/>
          <a:p>
            <a:fld id="{0FF54DE5-C571-48E8-A5BC-B369434E2F44}" type="slidenum">
              <a:rPr lang="en-US" smtClean="0"/>
              <a:pPr/>
              <a:t>20</a:t>
            </a:fld>
            <a:endParaRPr lang="en-US"/>
          </a:p>
        </p:txBody>
      </p:sp>
    </p:spTree>
    <p:extLst>
      <p:ext uri="{BB962C8B-B14F-4D97-AF65-F5344CB8AC3E}">
        <p14:creationId xmlns:p14="http://schemas.microsoft.com/office/powerpoint/2010/main" val="4278486715"/>
      </p:ext>
    </p:extLst>
  </p:cSld>
  <p:clrMapOvr>
    <a:masterClrMapping/>
  </p:clrMapOvr>
  <p:transition>
    <p:pu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914" y="129919"/>
            <a:ext cx="10911840" cy="1051560"/>
          </a:xfrm>
        </p:spPr>
        <p:txBody>
          <a:bodyPr/>
          <a:lstStyle/>
          <a:p>
            <a:r>
              <a:rPr lang="en-US" b="1" dirty="0" smtClean="0">
                <a:latin typeface="Trebuchet MS" panose="020B0603020202020204" pitchFamily="34" charset="0"/>
              </a:rPr>
              <a:t>Relationship Building</a:t>
            </a:r>
            <a:endParaRPr lang="en-US" b="1" dirty="0">
              <a:latin typeface="Trebuchet MS" panose="020B0603020202020204" pitchFamily="34" charset="0"/>
            </a:endParaRPr>
          </a:p>
        </p:txBody>
      </p:sp>
      <p:sp>
        <p:nvSpPr>
          <p:cNvPr id="5" name="Slide Number Placeholder 4"/>
          <p:cNvSpPr>
            <a:spLocks noGrp="1"/>
          </p:cNvSpPr>
          <p:nvPr>
            <p:ph type="sldNum" sz="quarter" idx="12"/>
          </p:nvPr>
        </p:nvSpPr>
        <p:spPr>
          <a:xfrm>
            <a:off x="10363200" y="6356352"/>
            <a:ext cx="1828800" cy="365125"/>
          </a:xfrm>
          <a:prstGeom prst="rect">
            <a:avLst/>
          </a:prstGeom>
        </p:spPr>
        <p:txBody>
          <a:bodyPr/>
          <a:lstStyle/>
          <a:p>
            <a:fld id="{0FF54DE5-C571-48E8-A5BC-B369434E2F44}" type="slidenum">
              <a:rPr lang="en-US" smtClean="0"/>
              <a:pPr/>
              <a:t>21</a:t>
            </a:fld>
            <a:endParaRPr lang="en-US"/>
          </a:p>
        </p:txBody>
      </p:sp>
      <p:sp>
        <p:nvSpPr>
          <p:cNvPr id="8" name="Content Placeholder 2"/>
          <p:cNvSpPr txBox="1">
            <a:spLocks/>
          </p:cNvSpPr>
          <p:nvPr/>
        </p:nvSpPr>
        <p:spPr>
          <a:xfrm>
            <a:off x="814597" y="1124792"/>
            <a:ext cx="8458200" cy="4555817"/>
          </a:xfrm>
          <a:prstGeom prst="rect">
            <a:avLst/>
          </a:prstGeom>
        </p:spPr>
        <p:txBody>
          <a:bodyPr>
            <a:normAutofit fontScale="70000" lnSpcReduction="20000"/>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lang="en-US" sz="2000" b="1" u="sng" dirty="0" smtClean="0"/>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lang="en-US" sz="2300" b="1" u="sng" dirty="0" smtClean="0">
                <a:latin typeface="Trebuchet MS" panose="020B0603020202020204" pitchFamily="34" charset="0"/>
              </a:rPr>
              <a:t>Common Ground</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Arial" pitchFamily="34" charset="0"/>
              <a:buChar char="•"/>
              <a:tabLst/>
              <a:defRPr/>
            </a:pPr>
            <a:r>
              <a:rPr lang="en-US" sz="2300" dirty="0" smtClean="0">
                <a:latin typeface="Trebuchet MS" panose="020B0603020202020204" pitchFamily="34" charset="0"/>
              </a:rPr>
              <a:t>Engage your beneficiary from the very first meeting and find common connections</a:t>
            </a:r>
          </a:p>
          <a:p>
            <a:pPr marL="822960" lvl="1" indent="-283464">
              <a:spcBef>
                <a:spcPts val="600"/>
              </a:spcBef>
              <a:buClr>
                <a:schemeClr val="accent1"/>
              </a:buClr>
              <a:buSzPct val="80000"/>
              <a:buFont typeface="Arial" pitchFamily="34" charset="0"/>
              <a:buChar char="•"/>
              <a:defRPr/>
            </a:pPr>
            <a:r>
              <a:rPr lang="en-US" sz="2300" dirty="0" smtClean="0">
                <a:latin typeface="Trebuchet MS" panose="020B0603020202020204" pitchFamily="34" charset="0"/>
              </a:rPr>
              <a:t>What do you do both professionally and in your spare time?</a:t>
            </a:r>
          </a:p>
          <a:p>
            <a:pPr marL="822960" lvl="1" indent="-283464">
              <a:spcBef>
                <a:spcPts val="600"/>
              </a:spcBef>
              <a:buClr>
                <a:schemeClr val="accent1"/>
              </a:buClr>
              <a:buSzPct val="80000"/>
              <a:buFont typeface="Arial" pitchFamily="34" charset="0"/>
              <a:buChar char="•"/>
              <a:defRPr/>
            </a:pPr>
            <a:r>
              <a:rPr lang="en-US" sz="2300" dirty="0" smtClean="0">
                <a:latin typeface="Trebuchet MS" panose="020B0603020202020204" pitchFamily="34" charset="0"/>
              </a:rPr>
              <a:t>What are your passions?</a:t>
            </a: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Arial" pitchFamily="34" charset="0"/>
              <a:buChar char="•"/>
              <a:tabLst/>
              <a:defRPr/>
            </a:pPr>
            <a:r>
              <a:rPr lang="en-US" sz="2300" dirty="0" smtClean="0">
                <a:latin typeface="Trebuchet MS" panose="020B0603020202020204" pitchFamily="34" charset="0"/>
              </a:rPr>
              <a:t>Discuss immediate beneficiary needs and </a:t>
            </a:r>
            <a:r>
              <a:rPr lang="en-US" sz="2300" u="sng" dirty="0" smtClean="0">
                <a:latin typeface="Trebuchet MS" panose="020B0603020202020204" pitchFamily="34" charset="0"/>
              </a:rPr>
              <a:t>record</a:t>
            </a:r>
            <a:r>
              <a:rPr lang="en-US" sz="2300" dirty="0" smtClean="0">
                <a:latin typeface="Trebuchet MS" panose="020B0603020202020204" pitchFamily="34" charset="0"/>
              </a:rPr>
              <a:t> for future reference</a:t>
            </a:r>
          </a:p>
          <a:p>
            <a:pPr marL="822960" lvl="1" indent="-283464">
              <a:spcBef>
                <a:spcPts val="600"/>
              </a:spcBef>
              <a:buClr>
                <a:schemeClr val="accent1"/>
              </a:buClr>
              <a:buSzPct val="80000"/>
              <a:buFont typeface="Arial" pitchFamily="34" charset="0"/>
              <a:buChar char="•"/>
              <a:defRPr/>
            </a:pPr>
            <a:r>
              <a:rPr lang="en-US" sz="2300" dirty="0" smtClean="0">
                <a:latin typeface="Trebuchet MS" panose="020B0603020202020204" pitchFamily="34" charset="0"/>
              </a:rPr>
              <a:t>House?  Vehicle?</a:t>
            </a:r>
          </a:p>
          <a:p>
            <a:pPr marL="822960" lvl="1" indent="-283464">
              <a:spcBef>
                <a:spcPts val="600"/>
              </a:spcBef>
              <a:buClr>
                <a:schemeClr val="accent1"/>
              </a:buClr>
              <a:buSzPct val="80000"/>
              <a:buFont typeface="Arial" pitchFamily="34" charset="0"/>
              <a:buChar char="•"/>
              <a:defRPr/>
            </a:pPr>
            <a:r>
              <a:rPr lang="en-US" sz="2300" dirty="0" smtClean="0">
                <a:latin typeface="Trebuchet MS" panose="020B0603020202020204" pitchFamily="34" charset="0"/>
              </a:rPr>
              <a:t>Monthly budget</a:t>
            </a:r>
          </a:p>
          <a:p>
            <a:pPr marL="822960" lvl="1" indent="-283464">
              <a:spcBef>
                <a:spcPts val="600"/>
              </a:spcBef>
              <a:buClr>
                <a:schemeClr val="accent1"/>
              </a:buClr>
              <a:buSzPct val="80000"/>
              <a:buFont typeface="Arial" pitchFamily="34" charset="0"/>
              <a:buChar char="•"/>
              <a:defRPr/>
            </a:pPr>
            <a:r>
              <a:rPr lang="en-US" sz="2300" dirty="0" smtClean="0">
                <a:latin typeface="Trebuchet MS" panose="020B0603020202020204" pitchFamily="34" charset="0"/>
              </a:rPr>
              <a:t>Trust longevity projection</a:t>
            </a:r>
          </a:p>
          <a:p>
            <a:pPr marL="539496" lvl="1">
              <a:spcBef>
                <a:spcPts val="600"/>
              </a:spcBef>
              <a:buClr>
                <a:schemeClr val="accent1"/>
              </a:buClr>
              <a:buSzPct val="80000"/>
              <a:defRPr/>
            </a:pPr>
            <a:endParaRPr lang="en-US" sz="2300" dirty="0" smtClean="0">
              <a:latin typeface="Trebuchet MS" panose="020B0603020202020204" pitchFamily="34" charset="0"/>
            </a:endParaRPr>
          </a:p>
          <a:p>
            <a:pPr marL="365760" lvl="0" indent="-283464">
              <a:spcBef>
                <a:spcPts val="600"/>
              </a:spcBef>
              <a:buClr>
                <a:schemeClr val="accent1"/>
              </a:buClr>
              <a:buSzPct val="80000"/>
              <a:defRPr/>
            </a:pPr>
            <a:r>
              <a:rPr lang="en-US" sz="2300" b="1" u="sng" dirty="0">
                <a:latin typeface="Trebuchet MS" panose="020B0603020202020204" pitchFamily="34" charset="0"/>
              </a:rPr>
              <a:t>Common “Enemies”</a:t>
            </a:r>
          </a:p>
          <a:p>
            <a:pPr marL="365760" lvl="0" indent="-283464">
              <a:spcBef>
                <a:spcPts val="600"/>
              </a:spcBef>
              <a:buClr>
                <a:schemeClr val="accent1"/>
              </a:buClr>
              <a:buSzPct val="80000"/>
              <a:buFont typeface="Arial" pitchFamily="34" charset="0"/>
              <a:buChar char="•"/>
              <a:defRPr/>
            </a:pPr>
            <a:r>
              <a:rPr lang="en-US" sz="2300" dirty="0">
                <a:latin typeface="Trebuchet MS" panose="020B0603020202020204" pitchFamily="34" charset="0"/>
              </a:rPr>
              <a:t>Public benefits agencies - “red tape”</a:t>
            </a:r>
          </a:p>
          <a:p>
            <a:pPr marL="365760" lvl="0" indent="-283464">
              <a:spcBef>
                <a:spcPts val="600"/>
              </a:spcBef>
              <a:buClr>
                <a:schemeClr val="accent1"/>
              </a:buClr>
              <a:buSzPct val="80000"/>
              <a:buFont typeface="Arial" pitchFamily="34" charset="0"/>
              <a:buChar char="•"/>
              <a:defRPr/>
            </a:pPr>
            <a:r>
              <a:rPr lang="en-US" sz="2300" dirty="0" smtClean="0">
                <a:latin typeface="Trebuchet MS" panose="020B0603020202020204" pitchFamily="34" charset="0"/>
              </a:rPr>
              <a:t>State </a:t>
            </a:r>
            <a:r>
              <a:rPr lang="en-US" sz="2300" dirty="0">
                <a:latin typeface="Trebuchet MS" panose="020B0603020202020204" pitchFamily="34" charset="0"/>
              </a:rPr>
              <a:t>statutes and common law</a:t>
            </a:r>
          </a:p>
          <a:p>
            <a:pPr marL="365760" lvl="0" indent="-283464">
              <a:spcBef>
                <a:spcPts val="600"/>
              </a:spcBef>
              <a:buClr>
                <a:schemeClr val="accent1"/>
              </a:buClr>
              <a:buSzPct val="80000"/>
              <a:buFont typeface="Arial" pitchFamily="34" charset="0"/>
              <a:buChar char="•"/>
              <a:defRPr/>
            </a:pPr>
            <a:r>
              <a:rPr lang="en-US" sz="2300" dirty="0">
                <a:latin typeface="Trebuchet MS" panose="020B0603020202020204" pitchFamily="34" charset="0"/>
              </a:rPr>
              <a:t>Federal vs. state vs. county regulations</a:t>
            </a:r>
          </a:p>
          <a:p>
            <a:pPr marL="365760" lvl="0" indent="-283464">
              <a:spcBef>
                <a:spcPts val="600"/>
              </a:spcBef>
              <a:buClr>
                <a:schemeClr val="accent1"/>
              </a:buClr>
              <a:buSzPct val="80000"/>
              <a:buFont typeface="Arial" pitchFamily="34" charset="0"/>
              <a:buChar char="•"/>
              <a:defRPr/>
            </a:pPr>
            <a:r>
              <a:rPr lang="en-US" sz="2300" dirty="0" smtClean="0">
                <a:latin typeface="Trebuchet MS" panose="020B0603020202020204" pitchFamily="34" charset="0"/>
              </a:rPr>
              <a:t>Uniform </a:t>
            </a:r>
            <a:r>
              <a:rPr lang="en-US" sz="2300" dirty="0">
                <a:latin typeface="Trebuchet MS" panose="020B0603020202020204" pitchFamily="34" charset="0"/>
              </a:rPr>
              <a:t>Prudent Investor Act </a:t>
            </a:r>
          </a:p>
          <a:p>
            <a:pPr marL="365760" lvl="0" indent="-283464">
              <a:spcBef>
                <a:spcPts val="600"/>
              </a:spcBef>
              <a:buClr>
                <a:schemeClr val="accent1"/>
              </a:buClr>
              <a:buSzPct val="80000"/>
              <a:buFont typeface="Arial" pitchFamily="34" charset="0"/>
              <a:buChar char="•"/>
              <a:defRPr/>
            </a:pPr>
            <a:r>
              <a:rPr lang="en-US" sz="2300" dirty="0">
                <a:solidFill>
                  <a:schemeClr val="accent1">
                    <a:lumMod val="75000"/>
                  </a:schemeClr>
                </a:solidFill>
                <a:latin typeface="Trebuchet MS" panose="020B0603020202020204" pitchFamily="34" charset="0"/>
              </a:rPr>
              <a:t>TIP: Know the “how” and the “why”</a:t>
            </a:r>
          </a:p>
          <a:p>
            <a:pPr marL="822960" lvl="1" indent="-283464">
              <a:spcBef>
                <a:spcPts val="600"/>
              </a:spcBef>
              <a:buClr>
                <a:schemeClr val="accent1"/>
              </a:buClr>
              <a:buSzPct val="80000"/>
              <a:buFont typeface="Arial" pitchFamily="34" charset="0"/>
              <a:buChar char="•"/>
              <a:defRPr/>
            </a:pPr>
            <a:endParaRPr lang="en-US" sz="1400" dirty="0" smtClean="0">
              <a:latin typeface="Trebuchet MS" panose="020B0603020202020204" pitchFamily="34" charset="0"/>
            </a:endParaRPr>
          </a:p>
          <a:p>
            <a:pPr marL="1280160" lvl="2" indent="-283464">
              <a:spcBef>
                <a:spcPts val="600"/>
              </a:spcBef>
              <a:buClr>
                <a:schemeClr val="accent1"/>
              </a:buClr>
              <a:buSzPct val="80000"/>
              <a:buFont typeface="Arial" pitchFamily="34" charset="0"/>
              <a:buChar char="•"/>
              <a:defRPr/>
            </a:pPr>
            <a:endParaRPr lang="en-US" sz="1400" dirty="0" smtClean="0"/>
          </a:p>
          <a:p>
            <a:pPr marL="822960" lvl="1" indent="-283464">
              <a:spcBef>
                <a:spcPts val="600"/>
              </a:spcBef>
              <a:buClr>
                <a:schemeClr val="accent1"/>
              </a:buClr>
              <a:buSzPct val="80000"/>
              <a:buFont typeface="Arial" pitchFamily="34" charset="0"/>
              <a:buChar char="•"/>
              <a:defRPr/>
            </a:pPr>
            <a:endParaRPr lang="en-US" sz="1600" dirty="0" smtClean="0"/>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lang="en-US" sz="2000" b="1" noProof="0" dirty="0" smtClean="0"/>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lang="en-US" sz="2000" b="1" noProof="0" dirty="0" smtClean="0"/>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012888940"/>
      </p:ext>
    </p:extLst>
  </p:cSld>
  <p:clrMapOvr>
    <a:masterClrMapping/>
  </p:clrMapOvr>
  <p:transition>
    <p:pu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2876" y="554404"/>
            <a:ext cx="9859433" cy="642938"/>
          </a:xfrm>
        </p:spPr>
        <p:txBody>
          <a:bodyPr>
            <a:normAutofit/>
          </a:bodyPr>
          <a:lstStyle/>
          <a:p>
            <a:r>
              <a:rPr lang="en-US" sz="2800" b="1" dirty="0" smtClean="0">
                <a:latin typeface="Trebuchet MS" panose="020B0603020202020204" pitchFamily="34" charset="0"/>
              </a:rPr>
              <a:t>Disability Etiquette</a:t>
            </a:r>
            <a:endParaRPr lang="en-US" sz="2800" b="1" dirty="0">
              <a:latin typeface="Trebuchet MS" panose="020B0603020202020204" pitchFamily="34" charset="0"/>
            </a:endParaRPr>
          </a:p>
        </p:txBody>
      </p:sp>
      <p:sp>
        <p:nvSpPr>
          <p:cNvPr id="3" name="Content Placeholder 2"/>
          <p:cNvSpPr>
            <a:spLocks noGrp="1"/>
          </p:cNvSpPr>
          <p:nvPr>
            <p:ph idx="1"/>
          </p:nvPr>
        </p:nvSpPr>
        <p:spPr>
          <a:xfrm>
            <a:off x="858715" y="1166447"/>
            <a:ext cx="9982200" cy="4613030"/>
          </a:xfrm>
        </p:spPr>
        <p:txBody>
          <a:bodyPr>
            <a:normAutofit fontScale="92500" lnSpcReduction="20000"/>
          </a:bodyPr>
          <a:lstStyle/>
          <a:p>
            <a:r>
              <a:rPr lang="en-US" sz="2000" dirty="0">
                <a:latin typeface="Trebuchet MS" pitchFamily="34" charset="0"/>
              </a:rPr>
              <a:t>PEOPLE FIRST LANGUAGE AT ALL TIMES!!!</a:t>
            </a:r>
          </a:p>
          <a:p>
            <a:pPr lvl="1"/>
            <a:r>
              <a:rPr lang="en-US" sz="1600" dirty="0">
                <a:solidFill>
                  <a:srgbClr val="C00000"/>
                </a:solidFill>
                <a:latin typeface="Trebuchet MS" pitchFamily="34" charset="0"/>
              </a:rPr>
              <a:t>e.g. “Person With A Disability”, </a:t>
            </a:r>
            <a:r>
              <a:rPr lang="en-US" sz="1600" b="1" u="sng" dirty="0">
                <a:solidFill>
                  <a:srgbClr val="C00000"/>
                </a:solidFill>
                <a:latin typeface="Trebuchet MS" pitchFamily="34" charset="0"/>
              </a:rPr>
              <a:t>not</a:t>
            </a:r>
            <a:r>
              <a:rPr lang="en-US" sz="1600" dirty="0">
                <a:solidFill>
                  <a:srgbClr val="C00000"/>
                </a:solidFill>
                <a:latin typeface="Trebuchet MS" pitchFamily="34" charset="0"/>
              </a:rPr>
              <a:t> “Disabled Person”</a:t>
            </a:r>
          </a:p>
          <a:p>
            <a:r>
              <a:rPr lang="en-US" sz="2000" dirty="0">
                <a:latin typeface="Trebuchet MS" pitchFamily="34" charset="0"/>
              </a:rPr>
              <a:t>Assume nothing – ask first</a:t>
            </a:r>
          </a:p>
          <a:p>
            <a:pPr lvl="1"/>
            <a:r>
              <a:rPr lang="en-US" sz="1600" dirty="0">
                <a:latin typeface="Trebuchet MS" pitchFamily="34" charset="0"/>
              </a:rPr>
              <a:t>Assistance</a:t>
            </a:r>
          </a:p>
          <a:p>
            <a:pPr lvl="1"/>
            <a:r>
              <a:rPr lang="en-US" sz="1600" dirty="0">
                <a:latin typeface="Trebuchet MS" pitchFamily="34" charset="0"/>
              </a:rPr>
              <a:t>Extent of disability</a:t>
            </a:r>
          </a:p>
          <a:p>
            <a:pPr lvl="1"/>
            <a:r>
              <a:rPr lang="en-US" sz="1600" dirty="0">
                <a:latin typeface="Trebuchet MS" pitchFamily="34" charset="0"/>
              </a:rPr>
              <a:t>Companion role</a:t>
            </a:r>
          </a:p>
          <a:p>
            <a:pPr lvl="1"/>
            <a:r>
              <a:rPr lang="en-US" sz="1600" dirty="0">
                <a:latin typeface="Trebuchet MS" pitchFamily="34" charset="0"/>
              </a:rPr>
              <a:t>Personal questions (especially in a public setting)</a:t>
            </a:r>
          </a:p>
          <a:p>
            <a:r>
              <a:rPr lang="en-US" sz="2000" dirty="0">
                <a:latin typeface="Trebuchet MS" pitchFamily="34" charset="0"/>
              </a:rPr>
              <a:t>Communicate with person with disability directly, not their caregiver/companion/etc.</a:t>
            </a:r>
          </a:p>
          <a:p>
            <a:r>
              <a:rPr lang="en-US" sz="2000" dirty="0">
                <a:latin typeface="Trebuchet MS" pitchFamily="34" charset="0"/>
              </a:rPr>
              <a:t>Do not disclose financial matters with caregiver/companion/etc. without permission of person with a disability</a:t>
            </a:r>
          </a:p>
          <a:p>
            <a:r>
              <a:rPr lang="en-US" sz="2000" dirty="0">
                <a:latin typeface="Trebuchet MS" pitchFamily="34" charset="0"/>
              </a:rPr>
              <a:t>“Non-disabled” or “typical” versus “normal”, “regular”, etc.</a:t>
            </a:r>
          </a:p>
          <a:p>
            <a:r>
              <a:rPr lang="en-US" sz="2000" dirty="0">
                <a:latin typeface="Trebuchet MS" pitchFamily="34" charset="0"/>
              </a:rPr>
              <a:t>Shake hands</a:t>
            </a:r>
          </a:p>
          <a:p>
            <a:pPr lvl="1"/>
            <a:r>
              <a:rPr lang="en-US" sz="1600" dirty="0">
                <a:latin typeface="Trebuchet MS" pitchFamily="34" charset="0"/>
              </a:rPr>
              <a:t>Quadriplegic “hands”</a:t>
            </a:r>
          </a:p>
          <a:p>
            <a:pPr lvl="1"/>
            <a:r>
              <a:rPr lang="en-US" sz="1600" dirty="0">
                <a:latin typeface="Trebuchet MS" pitchFamily="34" charset="0"/>
              </a:rPr>
              <a:t>Pats on the head, etc. can be condescending</a:t>
            </a:r>
          </a:p>
          <a:p>
            <a:pPr lvl="1"/>
            <a:r>
              <a:rPr lang="en-US" sz="1600" dirty="0">
                <a:latin typeface="Trebuchet MS" pitchFamily="34" charset="0"/>
              </a:rPr>
              <a:t>Equipment = personal space</a:t>
            </a:r>
          </a:p>
          <a:p>
            <a:r>
              <a:rPr lang="en-US" sz="2000" dirty="0" smtClean="0">
                <a:latin typeface="Trebuchet MS" pitchFamily="34" charset="0"/>
              </a:rPr>
              <a:t>NEVER:  </a:t>
            </a:r>
            <a:r>
              <a:rPr lang="en-US" sz="2000" dirty="0">
                <a:latin typeface="Trebuchet MS" pitchFamily="34" charset="0"/>
              </a:rPr>
              <a:t>retarded, mongoloid, ____ “sufferer”, </a:t>
            </a:r>
            <a:r>
              <a:rPr lang="en-US" sz="2000" dirty="0" smtClean="0">
                <a:latin typeface="Trebuchet MS" pitchFamily="34" charset="0"/>
              </a:rPr>
              <a:t>“</a:t>
            </a:r>
            <a:r>
              <a:rPr lang="en-US" sz="2000" dirty="0">
                <a:latin typeface="Trebuchet MS" pitchFamily="34" charset="0"/>
              </a:rPr>
              <a:t>confined” or “bound” to a wheelchair, ward (in non-legal manner), tranny, handicapped, dwarf, crippled, deaf and dumb, gimp, deformed, mentally defective, mentally deficient, schizoid, slow</a:t>
            </a:r>
          </a:p>
          <a:p>
            <a:pPr marL="0" indent="0">
              <a:buNone/>
            </a:pPr>
            <a:endParaRPr lang="en-US" dirty="0"/>
          </a:p>
        </p:txBody>
      </p:sp>
      <p:sp>
        <p:nvSpPr>
          <p:cNvPr id="5" name="Slide Number Placeholder 4"/>
          <p:cNvSpPr>
            <a:spLocks noGrp="1"/>
          </p:cNvSpPr>
          <p:nvPr>
            <p:ph type="sldNum" sz="quarter" idx="12"/>
          </p:nvPr>
        </p:nvSpPr>
        <p:spPr>
          <a:xfrm>
            <a:off x="10363200" y="6356352"/>
            <a:ext cx="1828800" cy="365125"/>
          </a:xfrm>
          <a:prstGeom prst="rect">
            <a:avLst/>
          </a:prstGeom>
        </p:spPr>
        <p:txBody>
          <a:bodyPr/>
          <a:lstStyle/>
          <a:p>
            <a:fld id="{0FF54DE5-C571-48E8-A5BC-B369434E2F44}" type="slidenum">
              <a:rPr lang="en-US" smtClean="0"/>
              <a:pPr/>
              <a:t>22</a:t>
            </a:fld>
            <a:endParaRPr lang="en-US"/>
          </a:p>
        </p:txBody>
      </p:sp>
    </p:spTree>
    <p:extLst>
      <p:ext uri="{BB962C8B-B14F-4D97-AF65-F5344CB8AC3E}">
        <p14:creationId xmlns:p14="http://schemas.microsoft.com/office/powerpoint/2010/main" val="1758451973"/>
      </p:ext>
    </p:extLst>
  </p:cSld>
  <p:clrMapOvr>
    <a:masterClrMapping/>
  </p:clrMapOvr>
  <p:transition>
    <p:pu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10363200" y="6356352"/>
            <a:ext cx="1828800" cy="365125"/>
          </a:xfrm>
          <a:prstGeom prst="rect">
            <a:avLst/>
          </a:prstGeom>
        </p:spPr>
        <p:txBody>
          <a:bodyPr/>
          <a:lstStyle/>
          <a:p>
            <a:fld id="{0FF54DE5-C571-48E8-A5BC-B369434E2F44}" type="slidenum">
              <a:rPr lang="en-US" smtClean="0"/>
              <a:pPr/>
              <a:t>23</a:t>
            </a:fld>
            <a:endParaRPr lang="en-US"/>
          </a:p>
        </p:txBody>
      </p:sp>
      <p:sp>
        <p:nvSpPr>
          <p:cNvPr id="7" name="Title 1"/>
          <p:cNvSpPr txBox="1">
            <a:spLocks/>
          </p:cNvSpPr>
          <p:nvPr/>
        </p:nvSpPr>
        <p:spPr>
          <a:xfrm>
            <a:off x="691593" y="734756"/>
            <a:ext cx="7543800" cy="512396"/>
          </a:xfrm>
          <a:prstGeom prst="rect">
            <a:avLst/>
          </a:prstGeom>
        </p:spPr>
        <p:txBody>
          <a:bodyPr>
            <a:normAutofit fontScale="77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smtClean="0">
                <a:ln>
                  <a:noFill/>
                </a:ln>
                <a:solidFill>
                  <a:srgbClr val="C00000"/>
                </a:solidFill>
                <a:effectLst>
                  <a:outerShdw blurRad="50000" dist="30000" dir="5400000" algn="tl" rotWithShape="0">
                    <a:srgbClr val="000000">
                      <a:alpha val="30000"/>
                    </a:srgbClr>
                  </a:outerShdw>
                </a:effectLst>
                <a:uLnTx/>
                <a:uFillTx/>
                <a:latin typeface="Trebuchet MS" panose="020B0603020202020204" pitchFamily="34" charset="0"/>
                <a:ea typeface="+mj-ea"/>
                <a:cs typeface="+mj-cs"/>
              </a:rPr>
              <a:t>A Happy/Engaged</a:t>
            </a:r>
            <a:r>
              <a:rPr kumimoji="0" lang="en-US" sz="4100" b="1" i="0" u="none" strike="noStrike" kern="1200" cap="none" spc="0" normalizeH="0" noProof="0" dirty="0" smtClean="0">
                <a:ln>
                  <a:noFill/>
                </a:ln>
                <a:solidFill>
                  <a:srgbClr val="C00000"/>
                </a:solidFill>
                <a:effectLst>
                  <a:outerShdw blurRad="50000" dist="30000" dir="5400000" algn="tl" rotWithShape="0">
                    <a:srgbClr val="000000">
                      <a:alpha val="30000"/>
                    </a:srgbClr>
                  </a:outerShdw>
                </a:effectLst>
                <a:uLnTx/>
                <a:uFillTx/>
                <a:latin typeface="Trebuchet MS" panose="020B0603020202020204" pitchFamily="34" charset="0"/>
                <a:ea typeface="+mj-ea"/>
                <a:cs typeface="+mj-cs"/>
              </a:rPr>
              <a:t> Beneficiary</a:t>
            </a:r>
            <a:endParaRPr kumimoji="0" lang="en-US" sz="4100" b="1" i="0" u="none" strike="noStrike" kern="1200" cap="none" spc="0" normalizeH="0" baseline="0" noProof="0" dirty="0" smtClean="0">
              <a:ln>
                <a:noFill/>
              </a:ln>
              <a:solidFill>
                <a:srgbClr val="C00000"/>
              </a:solidFill>
              <a:effectLst>
                <a:outerShdw blurRad="50000" dist="30000" dir="5400000" algn="tl" rotWithShape="0">
                  <a:srgbClr val="000000">
                    <a:alpha val="30000"/>
                  </a:srgbClr>
                </a:outerShdw>
              </a:effectLst>
              <a:uLnTx/>
              <a:uFillTx/>
              <a:latin typeface="Trebuchet MS" panose="020B0603020202020204" pitchFamily="34" charset="0"/>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4300" b="1"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Trebuchet MS" panose="020B0603020202020204" pitchFamily="34" charset="0"/>
              <a:ea typeface="+mj-ea"/>
              <a:cs typeface="+mj-cs"/>
            </a:endParaRPr>
          </a:p>
        </p:txBody>
      </p:sp>
      <p:sp>
        <p:nvSpPr>
          <p:cNvPr id="8" name="Content Placeholder 2"/>
          <p:cNvSpPr txBox="1">
            <a:spLocks/>
          </p:cNvSpPr>
          <p:nvPr/>
        </p:nvSpPr>
        <p:spPr>
          <a:xfrm>
            <a:off x="1142326" y="1325792"/>
            <a:ext cx="7391400" cy="1600200"/>
          </a:xfrm>
          <a:prstGeom prst="rect">
            <a:avLst/>
          </a:prstGeom>
        </p:spPr>
        <p:txBody>
          <a:bodyPr>
            <a:normAutofit fontScale="85000" lnSpcReduction="10000"/>
          </a:bodyPr>
          <a:lstStyle/>
          <a:p>
            <a:pPr marL="539496" marR="0" lvl="0" indent="-457200" algn="l" defTabSz="914400" rtl="0" eaLnBrk="1" fontAlgn="auto" latinLnBrk="0" hangingPunct="1">
              <a:lnSpc>
                <a:spcPct val="100000"/>
              </a:lnSpc>
              <a:spcBef>
                <a:spcPts val="600"/>
              </a:spcBef>
              <a:spcAft>
                <a:spcPts val="0"/>
              </a:spcAft>
              <a:buClr>
                <a:schemeClr val="accent1"/>
              </a:buClr>
              <a:buSzPct val="80000"/>
              <a:tabLst/>
              <a:defRPr/>
            </a:pPr>
            <a:r>
              <a:rPr lang="en-US" sz="2000" b="1" dirty="0" smtClean="0"/>
              <a:t>Is More Likely To:</a:t>
            </a:r>
          </a:p>
          <a:p>
            <a:pPr marL="539496" marR="0" lvl="0" indent="-457200" algn="l" defTabSz="914400" rtl="0" eaLnBrk="1" fontAlgn="auto" latinLnBrk="0" hangingPunct="1">
              <a:lnSpc>
                <a:spcPct val="100000"/>
              </a:lnSpc>
              <a:spcBef>
                <a:spcPts val="600"/>
              </a:spcBef>
              <a:spcAft>
                <a:spcPts val="0"/>
              </a:spcAft>
              <a:buClr>
                <a:schemeClr val="accent1"/>
              </a:buClr>
              <a:buSzPct val="80000"/>
              <a:buAutoNum type="arabicParenR"/>
              <a:tabLst/>
              <a:defRPr/>
            </a:pPr>
            <a:r>
              <a:rPr lang="en-US" sz="2000" dirty="0" smtClean="0"/>
              <a:t>Refer your services to a friend or family member</a:t>
            </a:r>
          </a:p>
          <a:p>
            <a:pPr marL="539496" marR="0" lvl="0" indent="-457200" algn="l" defTabSz="914400" rtl="0" eaLnBrk="1" fontAlgn="auto" latinLnBrk="0" hangingPunct="1">
              <a:lnSpc>
                <a:spcPct val="100000"/>
              </a:lnSpc>
              <a:spcBef>
                <a:spcPts val="600"/>
              </a:spcBef>
              <a:spcAft>
                <a:spcPts val="0"/>
              </a:spcAft>
              <a:buClr>
                <a:schemeClr val="accent1"/>
              </a:buClr>
              <a:buSzPct val="80000"/>
              <a:buAutoNum type="arabicParenR"/>
              <a:tabLst/>
              <a:defRPr/>
            </a:pPr>
            <a:r>
              <a:rPr lang="en-US" sz="2000" dirty="0" smtClean="0"/>
              <a:t>Report back positively to the attorney who referred you</a:t>
            </a:r>
          </a:p>
          <a:p>
            <a:pPr marL="539496" marR="0" lvl="0" indent="-457200" algn="l" defTabSz="914400" rtl="0" eaLnBrk="1" fontAlgn="auto" latinLnBrk="0" hangingPunct="1">
              <a:lnSpc>
                <a:spcPct val="100000"/>
              </a:lnSpc>
              <a:spcBef>
                <a:spcPts val="600"/>
              </a:spcBef>
              <a:spcAft>
                <a:spcPts val="0"/>
              </a:spcAft>
              <a:buClr>
                <a:schemeClr val="accent1"/>
              </a:buClr>
              <a:buSzPct val="80000"/>
              <a:buAutoNum type="arabicParenR"/>
              <a:tabLst/>
              <a:defRPr/>
            </a:pPr>
            <a:r>
              <a:rPr lang="en-US" sz="2000" dirty="0" smtClean="0"/>
              <a:t>Work through issues collaboratively</a:t>
            </a:r>
          </a:p>
          <a:p>
            <a:pPr marL="539496" marR="0" lvl="0" indent="-457200" algn="l" defTabSz="914400" rtl="0" eaLnBrk="1" fontAlgn="auto" latinLnBrk="0" hangingPunct="1">
              <a:lnSpc>
                <a:spcPct val="100000"/>
              </a:lnSpc>
              <a:spcBef>
                <a:spcPts val="600"/>
              </a:spcBef>
              <a:spcAft>
                <a:spcPts val="0"/>
              </a:spcAft>
              <a:buClr>
                <a:schemeClr val="accent1"/>
              </a:buClr>
              <a:buSzPct val="80000"/>
              <a:buAutoNum type="arabicParenR"/>
              <a:tabLst/>
              <a:defRPr/>
            </a:pPr>
            <a:r>
              <a:rPr lang="en-US" sz="2000" dirty="0" smtClean="0"/>
              <a:t>Properly utilize their trust to supplement public benefits</a:t>
            </a:r>
          </a:p>
          <a:p>
            <a:pPr marL="539496" marR="0" lvl="0" indent="-457200" algn="l" defTabSz="914400" rtl="0" eaLnBrk="1" fontAlgn="auto" latinLnBrk="0" hangingPunct="1">
              <a:lnSpc>
                <a:spcPct val="100000"/>
              </a:lnSpc>
              <a:spcBef>
                <a:spcPts val="600"/>
              </a:spcBef>
              <a:spcAft>
                <a:spcPts val="0"/>
              </a:spcAft>
              <a:buClr>
                <a:schemeClr val="accent1"/>
              </a:buClr>
              <a:buSzPct val="80000"/>
              <a:buAutoNum type="arabicParenR"/>
              <a:tabLst/>
              <a:defRPr/>
            </a:pPr>
            <a:endParaRPr lang="en-US" sz="2000" dirty="0" smtClean="0"/>
          </a:p>
          <a:p>
            <a:pPr marL="539496" marR="0" lvl="0" indent="-457200" algn="l" defTabSz="914400" rtl="0" eaLnBrk="1" fontAlgn="auto" latinLnBrk="0" hangingPunct="1">
              <a:lnSpc>
                <a:spcPct val="100000"/>
              </a:lnSpc>
              <a:spcBef>
                <a:spcPts val="600"/>
              </a:spcBef>
              <a:spcAft>
                <a:spcPts val="0"/>
              </a:spcAft>
              <a:buClr>
                <a:schemeClr val="accent1"/>
              </a:buClr>
              <a:buSzPct val="80000"/>
              <a:tabLst/>
              <a:defRPr/>
            </a:pPr>
            <a:endParaRPr lang="en-US" sz="2000" b="1" u="sng" dirty="0" smtClean="0"/>
          </a:p>
          <a:p>
            <a:pPr marL="425196" marR="0" lvl="0" indent="-342900" algn="l" defTabSz="914400" rtl="0" eaLnBrk="1" fontAlgn="auto" latinLnBrk="0" hangingPunct="1">
              <a:lnSpc>
                <a:spcPct val="100000"/>
              </a:lnSpc>
              <a:spcBef>
                <a:spcPts val="600"/>
              </a:spcBef>
              <a:spcAft>
                <a:spcPts val="0"/>
              </a:spcAft>
              <a:buClr>
                <a:schemeClr val="accent1"/>
              </a:buClr>
              <a:buSzPct val="80000"/>
              <a:buFont typeface="Wingdings 2"/>
              <a:buAutoNum type="arabicParenR"/>
              <a:tabLst/>
              <a:defRPr/>
            </a:pPr>
            <a:endParaRPr lang="en-US" sz="1600" dirty="0" smtClean="0"/>
          </a:p>
          <a:p>
            <a:pPr marL="1737360" lvl="3" indent="-283464">
              <a:spcBef>
                <a:spcPts val="600"/>
              </a:spcBef>
              <a:buClr>
                <a:schemeClr val="accent1"/>
              </a:buClr>
              <a:buSzPct val="80000"/>
              <a:buFont typeface="Arial" pitchFamily="34" charset="0"/>
              <a:buChar char="•"/>
            </a:pPr>
            <a:endParaRPr lang="en-US" sz="1600" dirty="0" smtClean="0"/>
          </a:p>
          <a:p>
            <a:pPr marL="1280160" lvl="2" indent="-283464">
              <a:spcBef>
                <a:spcPts val="600"/>
              </a:spcBef>
              <a:buClr>
                <a:schemeClr val="accent1"/>
              </a:buClr>
              <a:buSzPct val="80000"/>
              <a:buFont typeface="Arial" pitchFamily="34" charset="0"/>
              <a:buChar char="•"/>
            </a:pPr>
            <a:endParaRPr lang="en-US" sz="1600" dirty="0" smtClean="0"/>
          </a:p>
          <a:p>
            <a:pPr marL="1280160" lvl="2" indent="-283464">
              <a:spcBef>
                <a:spcPts val="600"/>
              </a:spcBef>
              <a:buClr>
                <a:schemeClr val="accent1"/>
              </a:buClr>
              <a:buSzPct val="80000"/>
              <a:buFont typeface="Arial" pitchFamily="34" charset="0"/>
              <a:buChar char="•"/>
            </a:pPr>
            <a:endParaRPr lang="en-US" sz="1600" dirty="0" smtClean="0"/>
          </a:p>
          <a:p>
            <a:pPr marL="1280160" lvl="2" indent="-283464">
              <a:spcBef>
                <a:spcPts val="600"/>
              </a:spcBef>
              <a:buClr>
                <a:schemeClr val="accent1"/>
              </a:buClr>
              <a:buSzPct val="80000"/>
              <a:buFont typeface="Arial" pitchFamily="34" charset="0"/>
              <a:buChar char="•"/>
            </a:pPr>
            <a:endParaRPr lang="en-US" sz="1600" dirty="0" smtClean="0"/>
          </a:p>
          <a:p>
            <a:pPr marL="1280160" lvl="2" indent="-283464">
              <a:spcBef>
                <a:spcPts val="600"/>
              </a:spcBef>
              <a:buClr>
                <a:schemeClr val="accent1"/>
              </a:buClr>
              <a:buSzPct val="80000"/>
              <a:buFont typeface="Arial" pitchFamily="34" charset="0"/>
              <a:buChar char="•"/>
            </a:pPr>
            <a:endParaRPr lang="en-US" sz="1600" dirty="0" smtClean="0">
              <a:solidFill>
                <a:schemeClr val="accent2">
                  <a:lumMod val="75000"/>
                </a:schemeClr>
              </a:solidFill>
            </a:endParaRPr>
          </a:p>
          <a:p>
            <a:pPr marL="1280160" lvl="2" indent="-283464">
              <a:spcBef>
                <a:spcPts val="600"/>
              </a:spcBef>
              <a:buClr>
                <a:schemeClr val="accent1"/>
              </a:buClr>
              <a:buSzPct val="80000"/>
              <a:buFont typeface="Arial" pitchFamily="34" charset="0"/>
              <a:buChar char="•"/>
            </a:pPr>
            <a:endParaRPr lang="en-US" sz="1600" dirty="0" smtClean="0">
              <a:solidFill>
                <a:schemeClr val="accent2">
                  <a:lumMod val="75000"/>
                </a:schemeClr>
              </a:solidFill>
            </a:endParaRPr>
          </a:p>
          <a:p>
            <a:pPr marL="1280160" lvl="2" indent="-283464">
              <a:spcBef>
                <a:spcPts val="600"/>
              </a:spcBef>
              <a:buClr>
                <a:schemeClr val="accent1"/>
              </a:buClr>
              <a:buSzPct val="80000"/>
              <a:buFont typeface="Arial" pitchFamily="34" charset="0"/>
              <a:buChar char="•"/>
            </a:pPr>
            <a:endParaRPr lang="en-US" sz="1600" dirty="0" smtClean="0"/>
          </a:p>
          <a:p>
            <a:pPr marL="822960" lvl="1" indent="-283464">
              <a:spcBef>
                <a:spcPts val="600"/>
              </a:spcBef>
              <a:buClr>
                <a:schemeClr val="accent1"/>
              </a:buClr>
              <a:buSzPct val="80000"/>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Title 1"/>
          <p:cNvSpPr txBox="1">
            <a:spLocks/>
          </p:cNvSpPr>
          <p:nvPr/>
        </p:nvSpPr>
        <p:spPr>
          <a:xfrm>
            <a:off x="691593" y="3039789"/>
            <a:ext cx="7543800" cy="512396"/>
          </a:xfrm>
          <a:prstGeom prst="rect">
            <a:avLst/>
          </a:prstGeom>
        </p:spPr>
        <p:txBody>
          <a:bodyPr>
            <a:normAutofit fontScale="77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smtClean="0">
                <a:ln>
                  <a:noFill/>
                </a:ln>
                <a:solidFill>
                  <a:srgbClr val="C00000"/>
                </a:solidFill>
                <a:effectLst>
                  <a:outerShdw blurRad="50000" dist="30000" dir="5400000" algn="tl" rotWithShape="0">
                    <a:srgbClr val="000000">
                      <a:alpha val="30000"/>
                    </a:srgbClr>
                  </a:outerShdw>
                </a:effectLst>
                <a:uLnTx/>
                <a:uFillTx/>
                <a:latin typeface="Trebuchet MS" panose="020B0603020202020204" pitchFamily="34" charset="0"/>
                <a:ea typeface="+mj-ea"/>
                <a:cs typeface="+mj-cs"/>
              </a:rPr>
              <a:t>A Disgruntled/Unengaged</a:t>
            </a:r>
            <a:r>
              <a:rPr kumimoji="0" lang="en-US" sz="4100" b="1" i="0" u="none" strike="noStrike" kern="1200" cap="none" spc="0" normalizeH="0" noProof="0" dirty="0" smtClean="0">
                <a:ln>
                  <a:noFill/>
                </a:ln>
                <a:solidFill>
                  <a:srgbClr val="C00000"/>
                </a:solidFill>
                <a:effectLst>
                  <a:outerShdw blurRad="50000" dist="30000" dir="5400000" algn="tl" rotWithShape="0">
                    <a:srgbClr val="000000">
                      <a:alpha val="30000"/>
                    </a:srgbClr>
                  </a:outerShdw>
                </a:effectLst>
                <a:uLnTx/>
                <a:uFillTx/>
                <a:latin typeface="Trebuchet MS" panose="020B0603020202020204" pitchFamily="34" charset="0"/>
                <a:ea typeface="+mj-ea"/>
                <a:cs typeface="+mj-cs"/>
              </a:rPr>
              <a:t> Beneficiary</a:t>
            </a:r>
            <a:endParaRPr kumimoji="0" lang="en-US" sz="4100" b="1" i="0" u="none" strike="noStrike" kern="1200" cap="none" spc="0" normalizeH="0" baseline="0" noProof="0" dirty="0" smtClean="0">
              <a:ln>
                <a:noFill/>
              </a:ln>
              <a:solidFill>
                <a:srgbClr val="C00000"/>
              </a:solidFill>
              <a:effectLst>
                <a:outerShdw blurRad="50000" dist="30000" dir="5400000" algn="tl" rotWithShape="0">
                  <a:srgbClr val="000000">
                    <a:alpha val="30000"/>
                  </a:srgbClr>
                </a:outerShdw>
              </a:effectLst>
              <a:uLnTx/>
              <a:uFillTx/>
              <a:latin typeface="Trebuchet MS" panose="020B0603020202020204" pitchFamily="34" charset="0"/>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4300" b="1"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Trebuchet MS" panose="020B0603020202020204" pitchFamily="34" charset="0"/>
              <a:ea typeface="+mj-ea"/>
              <a:cs typeface="+mj-cs"/>
            </a:endParaRPr>
          </a:p>
        </p:txBody>
      </p:sp>
      <p:sp>
        <p:nvSpPr>
          <p:cNvPr id="10" name="Content Placeholder 2"/>
          <p:cNvSpPr txBox="1">
            <a:spLocks/>
          </p:cNvSpPr>
          <p:nvPr/>
        </p:nvSpPr>
        <p:spPr>
          <a:xfrm>
            <a:off x="1142326" y="3549622"/>
            <a:ext cx="7391400" cy="1981200"/>
          </a:xfrm>
          <a:prstGeom prst="rect">
            <a:avLst/>
          </a:prstGeom>
        </p:spPr>
        <p:txBody>
          <a:bodyPr>
            <a:normAutofit fontScale="85000" lnSpcReduction="20000"/>
          </a:bodyPr>
          <a:lstStyle/>
          <a:p>
            <a:pPr marL="539496" marR="0" lvl="0" indent="-457200" algn="l" defTabSz="914400" rtl="0" eaLnBrk="1" fontAlgn="auto" latinLnBrk="0" hangingPunct="1">
              <a:lnSpc>
                <a:spcPct val="100000"/>
              </a:lnSpc>
              <a:spcBef>
                <a:spcPts val="600"/>
              </a:spcBef>
              <a:spcAft>
                <a:spcPts val="0"/>
              </a:spcAft>
              <a:buClr>
                <a:schemeClr val="accent1"/>
              </a:buClr>
              <a:buSzPct val="80000"/>
              <a:tabLst/>
              <a:defRPr/>
            </a:pPr>
            <a:r>
              <a:rPr lang="en-US" sz="2000" b="1" dirty="0" smtClean="0"/>
              <a:t>Is More Likely To:</a:t>
            </a:r>
          </a:p>
          <a:p>
            <a:pPr marL="539496" marR="0" lvl="0" indent="-457200" algn="l" defTabSz="914400" rtl="0" eaLnBrk="1" fontAlgn="auto" latinLnBrk="0" hangingPunct="1">
              <a:lnSpc>
                <a:spcPct val="100000"/>
              </a:lnSpc>
              <a:spcBef>
                <a:spcPts val="600"/>
              </a:spcBef>
              <a:spcAft>
                <a:spcPts val="0"/>
              </a:spcAft>
              <a:buClr>
                <a:schemeClr val="accent1"/>
              </a:buClr>
              <a:buSzPct val="80000"/>
              <a:buAutoNum type="arabicParenR"/>
              <a:tabLst/>
              <a:defRPr/>
            </a:pPr>
            <a:r>
              <a:rPr lang="en-US" sz="2000" dirty="0" smtClean="0"/>
              <a:t>Speak poorly about you in the community (false or otherwise)</a:t>
            </a:r>
          </a:p>
          <a:p>
            <a:pPr marL="539496" marR="0" lvl="0" indent="-457200" algn="l" defTabSz="914400" rtl="0" eaLnBrk="1" fontAlgn="auto" latinLnBrk="0" hangingPunct="1">
              <a:lnSpc>
                <a:spcPct val="100000"/>
              </a:lnSpc>
              <a:spcBef>
                <a:spcPts val="600"/>
              </a:spcBef>
              <a:spcAft>
                <a:spcPts val="0"/>
              </a:spcAft>
              <a:buClr>
                <a:schemeClr val="accent1"/>
              </a:buClr>
              <a:buSzPct val="80000"/>
              <a:buAutoNum type="arabicParenR"/>
              <a:tabLst/>
              <a:defRPr/>
            </a:pPr>
            <a:r>
              <a:rPr lang="en-US" sz="2000" dirty="0" smtClean="0"/>
              <a:t>Contact their attorney at every discretionary distribution denial, thus driving up cost of administration</a:t>
            </a:r>
          </a:p>
          <a:p>
            <a:pPr marL="539496" marR="0" lvl="0" indent="-457200" algn="l" defTabSz="914400" rtl="0" eaLnBrk="1" fontAlgn="auto" latinLnBrk="0" hangingPunct="1">
              <a:lnSpc>
                <a:spcPct val="100000"/>
              </a:lnSpc>
              <a:spcBef>
                <a:spcPts val="600"/>
              </a:spcBef>
              <a:spcAft>
                <a:spcPts val="0"/>
              </a:spcAft>
              <a:buClr>
                <a:schemeClr val="accent1"/>
              </a:buClr>
              <a:buSzPct val="80000"/>
              <a:buAutoNum type="arabicParenR"/>
              <a:tabLst/>
              <a:defRPr/>
            </a:pPr>
            <a:r>
              <a:rPr lang="en-US" sz="2000" dirty="0" smtClean="0"/>
              <a:t>Lead with litigation</a:t>
            </a:r>
          </a:p>
          <a:p>
            <a:pPr marL="539496" marR="0" lvl="0" indent="-457200" algn="l" defTabSz="914400" rtl="0" eaLnBrk="1" fontAlgn="auto" latinLnBrk="0" hangingPunct="1">
              <a:lnSpc>
                <a:spcPct val="100000"/>
              </a:lnSpc>
              <a:spcBef>
                <a:spcPts val="600"/>
              </a:spcBef>
              <a:spcAft>
                <a:spcPts val="0"/>
              </a:spcAft>
              <a:buClr>
                <a:schemeClr val="accent1"/>
              </a:buClr>
              <a:buSzPct val="80000"/>
              <a:buAutoNum type="arabicParenR"/>
              <a:tabLst/>
              <a:defRPr/>
            </a:pPr>
            <a:r>
              <a:rPr lang="en-US" sz="2000" dirty="0" smtClean="0"/>
              <a:t>“Game the system”</a:t>
            </a:r>
          </a:p>
          <a:p>
            <a:pPr marL="539496" marR="0" lvl="0" indent="-457200" algn="l" defTabSz="914400" rtl="0" eaLnBrk="1" fontAlgn="auto" latinLnBrk="0" hangingPunct="1">
              <a:lnSpc>
                <a:spcPct val="100000"/>
              </a:lnSpc>
              <a:spcBef>
                <a:spcPts val="600"/>
              </a:spcBef>
              <a:spcAft>
                <a:spcPts val="0"/>
              </a:spcAft>
              <a:buClr>
                <a:schemeClr val="accent1"/>
              </a:buClr>
              <a:buSzPct val="80000"/>
              <a:buAutoNum type="arabicParenR"/>
              <a:tabLst/>
              <a:defRPr/>
            </a:pPr>
            <a:endParaRPr lang="en-US" sz="2000" dirty="0" smtClean="0"/>
          </a:p>
          <a:p>
            <a:pPr marL="539496" marR="0" lvl="0" indent="-457200" algn="l" defTabSz="914400" rtl="0" eaLnBrk="1" fontAlgn="auto" latinLnBrk="0" hangingPunct="1">
              <a:lnSpc>
                <a:spcPct val="100000"/>
              </a:lnSpc>
              <a:spcBef>
                <a:spcPts val="600"/>
              </a:spcBef>
              <a:spcAft>
                <a:spcPts val="0"/>
              </a:spcAft>
              <a:buClr>
                <a:schemeClr val="accent1"/>
              </a:buClr>
              <a:buSzPct val="80000"/>
              <a:buAutoNum type="arabicParenR"/>
              <a:tabLst/>
              <a:defRPr/>
            </a:pPr>
            <a:endParaRPr lang="en-US" sz="2000" dirty="0" smtClean="0"/>
          </a:p>
          <a:p>
            <a:pPr marL="539496" marR="0" lvl="0" indent="-457200" algn="l" defTabSz="914400" rtl="0" eaLnBrk="1" fontAlgn="auto" latinLnBrk="0" hangingPunct="1">
              <a:lnSpc>
                <a:spcPct val="100000"/>
              </a:lnSpc>
              <a:spcBef>
                <a:spcPts val="600"/>
              </a:spcBef>
              <a:spcAft>
                <a:spcPts val="0"/>
              </a:spcAft>
              <a:buClr>
                <a:schemeClr val="accent1"/>
              </a:buClr>
              <a:buSzPct val="80000"/>
              <a:tabLst/>
              <a:defRPr/>
            </a:pPr>
            <a:endParaRPr lang="en-US" sz="2000" b="1" u="sng" dirty="0" smtClean="0"/>
          </a:p>
          <a:p>
            <a:pPr marL="425196" marR="0" lvl="0" indent="-342900" algn="l" defTabSz="914400" rtl="0" eaLnBrk="1" fontAlgn="auto" latinLnBrk="0" hangingPunct="1">
              <a:lnSpc>
                <a:spcPct val="100000"/>
              </a:lnSpc>
              <a:spcBef>
                <a:spcPts val="600"/>
              </a:spcBef>
              <a:spcAft>
                <a:spcPts val="0"/>
              </a:spcAft>
              <a:buClr>
                <a:schemeClr val="accent1"/>
              </a:buClr>
              <a:buSzPct val="80000"/>
              <a:buFont typeface="Wingdings 2"/>
              <a:buAutoNum type="arabicParenR"/>
              <a:tabLst/>
              <a:defRPr/>
            </a:pPr>
            <a:endParaRPr lang="en-US" sz="1600" dirty="0" smtClean="0"/>
          </a:p>
          <a:p>
            <a:pPr marL="1737360" lvl="3" indent="-283464">
              <a:spcBef>
                <a:spcPts val="600"/>
              </a:spcBef>
              <a:buClr>
                <a:schemeClr val="accent1"/>
              </a:buClr>
              <a:buSzPct val="80000"/>
              <a:buFont typeface="Arial" pitchFamily="34" charset="0"/>
              <a:buChar char="•"/>
            </a:pPr>
            <a:endParaRPr lang="en-US" sz="1600" dirty="0" smtClean="0"/>
          </a:p>
          <a:p>
            <a:pPr marL="1280160" lvl="2" indent="-283464">
              <a:spcBef>
                <a:spcPts val="600"/>
              </a:spcBef>
              <a:buClr>
                <a:schemeClr val="accent1"/>
              </a:buClr>
              <a:buSzPct val="80000"/>
              <a:buFont typeface="Arial" pitchFamily="34" charset="0"/>
              <a:buChar char="•"/>
            </a:pPr>
            <a:endParaRPr lang="en-US" sz="1600" dirty="0" smtClean="0"/>
          </a:p>
          <a:p>
            <a:pPr marL="1280160" lvl="2" indent="-283464">
              <a:spcBef>
                <a:spcPts val="600"/>
              </a:spcBef>
              <a:buClr>
                <a:schemeClr val="accent1"/>
              </a:buClr>
              <a:buSzPct val="80000"/>
              <a:buFont typeface="Arial" pitchFamily="34" charset="0"/>
              <a:buChar char="•"/>
            </a:pPr>
            <a:endParaRPr lang="en-US" sz="1600" dirty="0" smtClean="0"/>
          </a:p>
          <a:p>
            <a:pPr marL="1280160" lvl="2" indent="-283464">
              <a:spcBef>
                <a:spcPts val="600"/>
              </a:spcBef>
              <a:buClr>
                <a:schemeClr val="accent1"/>
              </a:buClr>
              <a:buSzPct val="80000"/>
              <a:buFont typeface="Arial" pitchFamily="34" charset="0"/>
              <a:buChar char="•"/>
            </a:pPr>
            <a:endParaRPr lang="en-US" sz="1600" dirty="0" smtClean="0"/>
          </a:p>
          <a:p>
            <a:pPr marL="1280160" lvl="2" indent="-283464">
              <a:spcBef>
                <a:spcPts val="600"/>
              </a:spcBef>
              <a:buClr>
                <a:schemeClr val="accent1"/>
              </a:buClr>
              <a:buSzPct val="80000"/>
              <a:buFont typeface="Arial" pitchFamily="34" charset="0"/>
              <a:buChar char="•"/>
            </a:pPr>
            <a:endParaRPr lang="en-US" sz="1600" dirty="0" smtClean="0">
              <a:solidFill>
                <a:schemeClr val="accent2">
                  <a:lumMod val="75000"/>
                </a:schemeClr>
              </a:solidFill>
            </a:endParaRPr>
          </a:p>
          <a:p>
            <a:pPr marL="1280160" lvl="2" indent="-283464">
              <a:spcBef>
                <a:spcPts val="600"/>
              </a:spcBef>
              <a:buClr>
                <a:schemeClr val="accent1"/>
              </a:buClr>
              <a:buSzPct val="80000"/>
              <a:buFont typeface="Arial" pitchFamily="34" charset="0"/>
              <a:buChar char="•"/>
            </a:pPr>
            <a:endParaRPr lang="en-US" sz="1600" dirty="0" smtClean="0">
              <a:solidFill>
                <a:schemeClr val="accent2">
                  <a:lumMod val="75000"/>
                </a:schemeClr>
              </a:solidFill>
            </a:endParaRPr>
          </a:p>
          <a:p>
            <a:pPr marL="1280160" lvl="2" indent="-283464">
              <a:spcBef>
                <a:spcPts val="600"/>
              </a:spcBef>
              <a:buClr>
                <a:schemeClr val="accent1"/>
              </a:buClr>
              <a:buSzPct val="80000"/>
              <a:buFont typeface="Arial" pitchFamily="34" charset="0"/>
              <a:buChar char="•"/>
            </a:pPr>
            <a:endParaRPr lang="en-US" sz="1600" dirty="0" smtClean="0"/>
          </a:p>
          <a:p>
            <a:pPr marL="822960" lvl="1" indent="-283464">
              <a:spcBef>
                <a:spcPts val="600"/>
              </a:spcBef>
              <a:buClr>
                <a:schemeClr val="accent1"/>
              </a:buClr>
              <a:buSzPct val="80000"/>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Content Placeholder 2"/>
          <p:cNvSpPr txBox="1">
            <a:spLocks/>
          </p:cNvSpPr>
          <p:nvPr/>
        </p:nvSpPr>
        <p:spPr>
          <a:xfrm>
            <a:off x="691593" y="5528259"/>
            <a:ext cx="10516948" cy="762000"/>
          </a:xfrm>
          <a:prstGeom prst="rect">
            <a:avLst/>
          </a:prstGeom>
        </p:spPr>
        <p:txBody>
          <a:bodyPr>
            <a:normAutofit/>
          </a:bodyPr>
          <a:lstStyle/>
          <a:p>
            <a:pPr marL="539496" marR="0" lvl="0" indent="-457200" algn="l" defTabSz="914400" rtl="0" eaLnBrk="1" fontAlgn="auto" latinLnBrk="0" hangingPunct="1">
              <a:lnSpc>
                <a:spcPct val="100000"/>
              </a:lnSpc>
              <a:spcBef>
                <a:spcPts val="600"/>
              </a:spcBef>
              <a:spcAft>
                <a:spcPts val="0"/>
              </a:spcAft>
              <a:buClr>
                <a:schemeClr val="accent1"/>
              </a:buClr>
              <a:buSzPct val="80000"/>
              <a:tabLst/>
              <a:defRPr/>
            </a:pPr>
            <a:r>
              <a:rPr lang="en-US" sz="2000" dirty="0" smtClean="0">
                <a:solidFill>
                  <a:schemeClr val="accent1">
                    <a:lumMod val="75000"/>
                  </a:schemeClr>
                </a:solidFill>
                <a:latin typeface="Trebuchet MS" panose="020B0603020202020204" pitchFamily="34" charset="0"/>
              </a:rPr>
              <a:t>TIP: Always be prepared to resign in favor of </a:t>
            </a:r>
            <a:r>
              <a:rPr lang="en-US" sz="2000" u="sng" dirty="0" smtClean="0">
                <a:solidFill>
                  <a:schemeClr val="accent1">
                    <a:lumMod val="75000"/>
                  </a:schemeClr>
                </a:solidFill>
                <a:latin typeface="Trebuchet MS" panose="020B0603020202020204" pitchFamily="34" charset="0"/>
              </a:rPr>
              <a:t>competent</a:t>
            </a:r>
            <a:r>
              <a:rPr lang="en-US" sz="2000" dirty="0" smtClean="0">
                <a:solidFill>
                  <a:schemeClr val="accent1">
                    <a:lumMod val="75000"/>
                  </a:schemeClr>
                </a:solidFill>
                <a:latin typeface="Trebuchet MS" panose="020B0603020202020204" pitchFamily="34" charset="0"/>
              </a:rPr>
              <a:t> successor</a:t>
            </a:r>
            <a:endParaRPr lang="en-US" sz="2000" dirty="0" smtClean="0"/>
          </a:p>
          <a:p>
            <a:pPr marL="539496" marR="0" lvl="0" indent="-457200" algn="l" defTabSz="914400" rtl="0" eaLnBrk="1" fontAlgn="auto" latinLnBrk="0" hangingPunct="1">
              <a:lnSpc>
                <a:spcPct val="100000"/>
              </a:lnSpc>
              <a:spcBef>
                <a:spcPts val="600"/>
              </a:spcBef>
              <a:spcAft>
                <a:spcPts val="0"/>
              </a:spcAft>
              <a:buClr>
                <a:schemeClr val="accent1"/>
              </a:buClr>
              <a:buSzPct val="80000"/>
              <a:tabLst/>
              <a:defRPr/>
            </a:pPr>
            <a:endParaRPr lang="en-US" sz="2000" b="1" u="sng" dirty="0" smtClean="0"/>
          </a:p>
          <a:p>
            <a:pPr marL="425196" marR="0" lvl="0" indent="-342900" algn="l" defTabSz="914400" rtl="0" eaLnBrk="1" fontAlgn="auto" latinLnBrk="0" hangingPunct="1">
              <a:lnSpc>
                <a:spcPct val="100000"/>
              </a:lnSpc>
              <a:spcBef>
                <a:spcPts val="600"/>
              </a:spcBef>
              <a:spcAft>
                <a:spcPts val="0"/>
              </a:spcAft>
              <a:buClr>
                <a:schemeClr val="accent1"/>
              </a:buClr>
              <a:buSzPct val="80000"/>
              <a:buFont typeface="Wingdings 2"/>
              <a:buAutoNum type="arabicParenR"/>
              <a:tabLst/>
              <a:defRPr/>
            </a:pPr>
            <a:endParaRPr lang="en-US" sz="1600" dirty="0" smtClean="0"/>
          </a:p>
          <a:p>
            <a:pPr marL="1737360" lvl="3" indent="-283464">
              <a:spcBef>
                <a:spcPts val="600"/>
              </a:spcBef>
              <a:buClr>
                <a:schemeClr val="accent1"/>
              </a:buClr>
              <a:buSzPct val="80000"/>
              <a:buFont typeface="Arial" pitchFamily="34" charset="0"/>
              <a:buChar char="•"/>
            </a:pPr>
            <a:endParaRPr lang="en-US" sz="1600" dirty="0" smtClean="0"/>
          </a:p>
          <a:p>
            <a:pPr marL="1280160" lvl="2" indent="-283464">
              <a:spcBef>
                <a:spcPts val="600"/>
              </a:spcBef>
              <a:buClr>
                <a:schemeClr val="accent1"/>
              </a:buClr>
              <a:buSzPct val="80000"/>
              <a:buFont typeface="Arial" pitchFamily="34" charset="0"/>
              <a:buChar char="•"/>
            </a:pPr>
            <a:endParaRPr lang="en-US" sz="1600" dirty="0" smtClean="0"/>
          </a:p>
          <a:p>
            <a:pPr marL="1280160" lvl="2" indent="-283464">
              <a:spcBef>
                <a:spcPts val="600"/>
              </a:spcBef>
              <a:buClr>
                <a:schemeClr val="accent1"/>
              </a:buClr>
              <a:buSzPct val="80000"/>
              <a:buFont typeface="Arial" pitchFamily="34" charset="0"/>
              <a:buChar char="•"/>
            </a:pPr>
            <a:endParaRPr lang="en-US" sz="1600" dirty="0" smtClean="0"/>
          </a:p>
          <a:p>
            <a:pPr marL="1280160" lvl="2" indent="-283464">
              <a:spcBef>
                <a:spcPts val="600"/>
              </a:spcBef>
              <a:buClr>
                <a:schemeClr val="accent1"/>
              </a:buClr>
              <a:buSzPct val="80000"/>
              <a:buFont typeface="Arial" pitchFamily="34" charset="0"/>
              <a:buChar char="•"/>
            </a:pPr>
            <a:endParaRPr lang="en-US" sz="1600" dirty="0" smtClean="0"/>
          </a:p>
          <a:p>
            <a:pPr marL="1280160" lvl="2" indent="-283464">
              <a:spcBef>
                <a:spcPts val="600"/>
              </a:spcBef>
              <a:buClr>
                <a:schemeClr val="accent1"/>
              </a:buClr>
              <a:buSzPct val="80000"/>
              <a:buFont typeface="Arial" pitchFamily="34" charset="0"/>
              <a:buChar char="•"/>
            </a:pPr>
            <a:endParaRPr lang="en-US" sz="1600" dirty="0" smtClean="0">
              <a:solidFill>
                <a:schemeClr val="accent2">
                  <a:lumMod val="75000"/>
                </a:schemeClr>
              </a:solidFill>
            </a:endParaRPr>
          </a:p>
          <a:p>
            <a:pPr marL="1280160" lvl="2" indent="-283464">
              <a:spcBef>
                <a:spcPts val="600"/>
              </a:spcBef>
              <a:buClr>
                <a:schemeClr val="accent1"/>
              </a:buClr>
              <a:buSzPct val="80000"/>
              <a:buFont typeface="Arial" pitchFamily="34" charset="0"/>
              <a:buChar char="•"/>
            </a:pPr>
            <a:endParaRPr lang="en-US" sz="1600" dirty="0" smtClean="0">
              <a:solidFill>
                <a:schemeClr val="accent2">
                  <a:lumMod val="75000"/>
                </a:schemeClr>
              </a:solidFill>
            </a:endParaRPr>
          </a:p>
          <a:p>
            <a:pPr marL="1280160" lvl="2" indent="-283464">
              <a:spcBef>
                <a:spcPts val="600"/>
              </a:spcBef>
              <a:buClr>
                <a:schemeClr val="accent1"/>
              </a:buClr>
              <a:buSzPct val="80000"/>
              <a:buFont typeface="Arial" pitchFamily="34" charset="0"/>
              <a:buChar char="•"/>
            </a:pPr>
            <a:endParaRPr lang="en-US" sz="1600" dirty="0" smtClean="0"/>
          </a:p>
          <a:p>
            <a:pPr marL="822960" lvl="1" indent="-283464">
              <a:spcBef>
                <a:spcPts val="600"/>
              </a:spcBef>
              <a:buClr>
                <a:schemeClr val="accent1"/>
              </a:buClr>
              <a:buSzPct val="80000"/>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040932217"/>
      </p:ext>
    </p:extLst>
  </p:cSld>
  <p:clrMapOvr>
    <a:masterClrMapping/>
  </p:clrMapOvr>
  <p:transition>
    <p:pu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a:xfrm>
            <a:off x="10363200" y="6356352"/>
            <a:ext cx="1828800" cy="365125"/>
          </a:xfrm>
          <a:prstGeom prst="rect">
            <a:avLst/>
          </a:prstGeom>
        </p:spPr>
        <p:txBody>
          <a:bodyPr/>
          <a:lstStyle/>
          <a:p>
            <a:fld id="{0FF54DE5-C571-48E8-A5BC-B369434E2F44}" type="slidenum">
              <a:rPr lang="en-US" smtClean="0"/>
              <a:pPr/>
              <a:t>24</a:t>
            </a:fld>
            <a:endParaRPr lang="en-US"/>
          </a:p>
        </p:txBody>
      </p:sp>
      <p:sp>
        <p:nvSpPr>
          <p:cNvPr id="5" name="Content Placeholder 2"/>
          <p:cNvSpPr txBox="1">
            <a:spLocks/>
          </p:cNvSpPr>
          <p:nvPr/>
        </p:nvSpPr>
        <p:spPr>
          <a:xfrm>
            <a:off x="769814" y="1082432"/>
            <a:ext cx="5566818" cy="1371600"/>
          </a:xfrm>
          <a:prstGeom prst="rect">
            <a:avLst/>
          </a:prstGeom>
        </p:spPr>
        <p:txBody>
          <a:bodyPr vert="horz" lIns="182880" tIns="91440">
            <a:normAutofit fontScale="25000" lnSpcReduction="20000"/>
          </a:bodyPr>
          <a:lstStyle/>
          <a:p>
            <a:pPr marL="265176" marR="0" lvl="0" indent="-265176" algn="l" defTabSz="914400" rtl="0" eaLnBrk="1" fontAlgn="auto" latinLnBrk="0" hangingPunct="1">
              <a:lnSpc>
                <a:spcPct val="100000"/>
              </a:lnSpc>
              <a:spcBef>
                <a:spcPts val="250"/>
              </a:spcBef>
              <a:spcAft>
                <a:spcPts val="0"/>
              </a:spcAft>
              <a:buClr>
                <a:schemeClr val="accent1"/>
              </a:buClr>
              <a:buSzPct val="80000"/>
              <a:tabLst/>
              <a:defRPr/>
            </a:pPr>
            <a:r>
              <a:rPr lang="en-US" sz="7200" b="1" dirty="0" smtClean="0">
                <a:latin typeface="Trebuchet MS" panose="020B0603020202020204" pitchFamily="34" charset="0"/>
              </a:rPr>
              <a:t>Megan Brand</a:t>
            </a:r>
          </a:p>
          <a:p>
            <a:pPr marL="265176" marR="0" lvl="0" indent="-265176" algn="l" defTabSz="914400" rtl="0" eaLnBrk="1" fontAlgn="auto" latinLnBrk="0" hangingPunct="1">
              <a:lnSpc>
                <a:spcPct val="100000"/>
              </a:lnSpc>
              <a:spcBef>
                <a:spcPts val="250"/>
              </a:spcBef>
              <a:spcAft>
                <a:spcPts val="0"/>
              </a:spcAft>
              <a:buClr>
                <a:schemeClr val="accent1"/>
              </a:buClr>
              <a:buSzPct val="80000"/>
              <a:tabLst/>
              <a:defRPr/>
            </a:pPr>
            <a:r>
              <a:rPr lang="en-US" sz="7200" dirty="0" smtClean="0">
                <a:latin typeface="Trebuchet MS" panose="020B0603020202020204" pitchFamily="34" charset="0"/>
              </a:rPr>
              <a:t>Executive Director</a:t>
            </a:r>
          </a:p>
          <a:p>
            <a:pPr marL="265176" marR="0" lvl="0" indent="-265176" algn="l" defTabSz="914400" rtl="0" eaLnBrk="1" fontAlgn="auto" latinLnBrk="0" hangingPunct="1">
              <a:lnSpc>
                <a:spcPct val="100000"/>
              </a:lnSpc>
              <a:spcBef>
                <a:spcPts val="250"/>
              </a:spcBef>
              <a:spcAft>
                <a:spcPts val="0"/>
              </a:spcAft>
              <a:buClr>
                <a:schemeClr val="accent1"/>
              </a:buClr>
              <a:buSzPct val="80000"/>
              <a:tabLst/>
              <a:defRPr/>
            </a:pPr>
            <a:r>
              <a:rPr lang="en-US" sz="7200" dirty="0" smtClean="0">
                <a:latin typeface="Trebuchet MS" panose="020B0603020202020204" pitchFamily="34" charset="0"/>
              </a:rPr>
              <a:t>Colorado Fund for People with Disabilities</a:t>
            </a:r>
          </a:p>
          <a:p>
            <a:pPr marL="265176" marR="0" lvl="0" indent="-265176" algn="l" defTabSz="914400" rtl="0" eaLnBrk="1" fontAlgn="auto" latinLnBrk="0" hangingPunct="1">
              <a:lnSpc>
                <a:spcPct val="100000"/>
              </a:lnSpc>
              <a:spcBef>
                <a:spcPts val="250"/>
              </a:spcBef>
              <a:spcAft>
                <a:spcPts val="0"/>
              </a:spcAft>
              <a:buClr>
                <a:schemeClr val="accent1"/>
              </a:buClr>
              <a:buSzPct val="80000"/>
              <a:tabLst/>
              <a:defRPr/>
            </a:pPr>
            <a:r>
              <a:rPr lang="en-US" sz="7200" dirty="0" smtClean="0">
                <a:latin typeface="Trebuchet MS" panose="020B0603020202020204" pitchFamily="34" charset="0"/>
              </a:rPr>
              <a:t>1355 S Colorado Blvd, Ste 120</a:t>
            </a:r>
          </a:p>
          <a:p>
            <a:pPr marL="265176" marR="0" lvl="0" indent="-265176" algn="l" defTabSz="914400" rtl="0" eaLnBrk="1" fontAlgn="auto" latinLnBrk="0" hangingPunct="1">
              <a:lnSpc>
                <a:spcPct val="100000"/>
              </a:lnSpc>
              <a:spcBef>
                <a:spcPts val="250"/>
              </a:spcBef>
              <a:spcAft>
                <a:spcPts val="0"/>
              </a:spcAft>
              <a:buClr>
                <a:schemeClr val="accent1"/>
              </a:buClr>
              <a:buSzPct val="80000"/>
              <a:tabLst/>
              <a:defRPr/>
            </a:pPr>
            <a:r>
              <a:rPr lang="en-US" sz="7200" dirty="0" smtClean="0">
                <a:latin typeface="Trebuchet MS" panose="020B0603020202020204" pitchFamily="34" charset="0"/>
              </a:rPr>
              <a:t>Denver, CO  80222</a:t>
            </a:r>
          </a:p>
          <a:p>
            <a:pPr marL="265176" marR="0" lvl="0" indent="-265176" algn="l" defTabSz="914400" rtl="0" eaLnBrk="1" fontAlgn="auto" latinLnBrk="0" hangingPunct="1">
              <a:lnSpc>
                <a:spcPct val="100000"/>
              </a:lnSpc>
              <a:spcBef>
                <a:spcPts val="250"/>
              </a:spcBef>
              <a:spcAft>
                <a:spcPts val="0"/>
              </a:spcAft>
              <a:buClr>
                <a:schemeClr val="accent1"/>
              </a:buClr>
              <a:buSzPct val="80000"/>
              <a:tabLst/>
              <a:defRPr/>
            </a:pPr>
            <a:r>
              <a:rPr lang="en-US" sz="7200" dirty="0" smtClean="0">
                <a:latin typeface="Trebuchet MS" panose="020B0603020202020204" pitchFamily="34" charset="0"/>
              </a:rPr>
              <a:t>303-476-6315</a:t>
            </a:r>
          </a:p>
          <a:p>
            <a:pPr marL="265176" marR="0" lvl="0" indent="-265176" algn="l" defTabSz="914400" rtl="0" eaLnBrk="1" fontAlgn="auto" latinLnBrk="0" hangingPunct="1">
              <a:lnSpc>
                <a:spcPct val="100000"/>
              </a:lnSpc>
              <a:spcBef>
                <a:spcPts val="250"/>
              </a:spcBef>
              <a:spcAft>
                <a:spcPts val="0"/>
              </a:spcAft>
              <a:buClr>
                <a:schemeClr val="accent1"/>
              </a:buClr>
              <a:buSzPct val="80000"/>
              <a:tabLst/>
              <a:defRPr/>
            </a:pPr>
            <a:r>
              <a:rPr lang="en-US" sz="7200" dirty="0" smtClean="0">
                <a:latin typeface="Trebuchet MS" panose="020B0603020202020204" pitchFamily="34" charset="0"/>
                <a:hlinkClick r:id="rId2"/>
              </a:rPr>
              <a:t>mbrand@cfpdtrust.org</a:t>
            </a:r>
            <a:endParaRPr lang="en-US" sz="7200" dirty="0" smtClean="0">
              <a:latin typeface="Trebuchet MS" panose="020B0603020202020204" pitchFamily="34" charset="0"/>
            </a:endParaRPr>
          </a:p>
          <a:p>
            <a:pPr marL="265176" marR="0" lvl="0" indent="-265176" algn="l" defTabSz="914400" rtl="0" eaLnBrk="1" fontAlgn="auto" latinLnBrk="0" hangingPunct="1">
              <a:lnSpc>
                <a:spcPct val="100000"/>
              </a:lnSpc>
              <a:spcBef>
                <a:spcPts val="250"/>
              </a:spcBef>
              <a:spcAft>
                <a:spcPts val="0"/>
              </a:spcAft>
              <a:buClr>
                <a:schemeClr val="accent1"/>
              </a:buClr>
              <a:buSzPct val="80000"/>
              <a:tabLst/>
              <a:defRPr/>
            </a:pPr>
            <a:r>
              <a:rPr lang="en-US" sz="7200" dirty="0" smtClean="0">
                <a:latin typeface="Trebuchet MS" panose="020B0603020202020204" pitchFamily="34" charset="0"/>
                <a:hlinkClick r:id="rId3"/>
              </a:rPr>
              <a:t>www.cfpdtrust.org</a:t>
            </a:r>
            <a:r>
              <a:rPr lang="en-US" sz="7200" dirty="0" smtClean="0">
                <a:latin typeface="Trebuchet MS" panose="020B0603020202020204" pitchFamily="34" charset="0"/>
              </a:rPr>
              <a:t> </a:t>
            </a:r>
          </a:p>
          <a:p>
            <a:pPr marL="265176" marR="0" lvl="0" indent="-265176" algn="l" defTabSz="914400" rtl="0" eaLnBrk="1" fontAlgn="auto" latinLnBrk="0" hangingPunct="1">
              <a:lnSpc>
                <a:spcPct val="100000"/>
              </a:lnSpc>
              <a:spcBef>
                <a:spcPts val="250"/>
              </a:spcBef>
              <a:spcAft>
                <a:spcPts val="0"/>
              </a:spcAft>
              <a:buClr>
                <a:schemeClr val="accent1"/>
              </a:buClr>
              <a:buSzPct val="80000"/>
              <a:tabLst/>
              <a:defRPr/>
            </a:pPr>
            <a:endParaRPr lang="en-US" sz="2800" dirty="0" smtClean="0"/>
          </a:p>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Char char=""/>
              <a:tabLst/>
              <a:defRPr/>
            </a:pPr>
            <a:endParaRPr kumimoji="0" lang="en-US" sz="2800" b="0" i="0" u="none" strike="noStrike" kern="1200" cap="none" spc="0" normalizeH="0" baseline="0" noProof="0" dirty="0" smtClean="0">
              <a:ln>
                <a:noFill/>
              </a:ln>
              <a:effectLst/>
              <a:uLnTx/>
              <a:uFillTx/>
              <a:latin typeface="+mn-lt"/>
              <a:ea typeface="+mn-ea"/>
              <a:cs typeface="+mn-cs"/>
            </a:endParaRPr>
          </a:p>
        </p:txBody>
      </p:sp>
      <p:pic>
        <p:nvPicPr>
          <p:cNvPr id="6" name="Picture 5" descr="cfpd_logo_final_w_tagline_300dpi.jpg"/>
          <p:cNvPicPr>
            <a:picLocks noChangeAspect="1"/>
          </p:cNvPicPr>
          <p:nvPr/>
        </p:nvPicPr>
        <p:blipFill>
          <a:blip r:embed="rId4" cstate="print"/>
          <a:stretch>
            <a:fillRect/>
          </a:stretch>
        </p:blipFill>
        <p:spPr>
          <a:xfrm>
            <a:off x="6336632" y="774584"/>
            <a:ext cx="2606040" cy="1679448"/>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000" y="4343400"/>
            <a:ext cx="4572000" cy="613410"/>
          </a:xfrm>
          <a:prstGeom prst="rect">
            <a:avLst/>
          </a:prstGeom>
        </p:spPr>
      </p:pic>
      <p:sp>
        <p:nvSpPr>
          <p:cNvPr id="8" name="Content Placeholder 2"/>
          <p:cNvSpPr txBox="1">
            <a:spLocks/>
          </p:cNvSpPr>
          <p:nvPr/>
        </p:nvSpPr>
        <p:spPr>
          <a:xfrm>
            <a:off x="6136104" y="3850104"/>
            <a:ext cx="4989096" cy="1973179"/>
          </a:xfrm>
          <a:prstGeom prst="rect">
            <a:avLst/>
          </a:prstGeom>
        </p:spPr>
        <p:txBody>
          <a:bodyPr vert="horz" lIns="182880" tIns="91440">
            <a:normAutofit fontScale="25000" lnSpcReduction="20000"/>
          </a:bodyPr>
          <a:lstStyle/>
          <a:p>
            <a:pPr marL="265176" marR="0" lvl="0" indent="-265176" algn="l" defTabSz="914400" rtl="0" eaLnBrk="1" fontAlgn="auto" latinLnBrk="0" hangingPunct="1">
              <a:lnSpc>
                <a:spcPct val="100000"/>
              </a:lnSpc>
              <a:spcBef>
                <a:spcPts val="250"/>
              </a:spcBef>
              <a:spcAft>
                <a:spcPts val="0"/>
              </a:spcAft>
              <a:buClr>
                <a:schemeClr val="accent1"/>
              </a:buClr>
              <a:buSzPct val="80000"/>
              <a:tabLst/>
              <a:defRPr/>
            </a:pPr>
            <a:r>
              <a:rPr lang="en-US" sz="7200" b="1" dirty="0" smtClean="0">
                <a:latin typeface="Trebuchet MS" panose="020B0603020202020204" pitchFamily="34" charset="0"/>
              </a:rPr>
              <a:t>Peter Wall</a:t>
            </a:r>
          </a:p>
          <a:p>
            <a:pPr marL="265176" marR="0" lvl="0" indent="-265176" algn="l" defTabSz="914400" rtl="0" eaLnBrk="1" fontAlgn="auto" latinLnBrk="0" hangingPunct="1">
              <a:lnSpc>
                <a:spcPct val="100000"/>
              </a:lnSpc>
              <a:spcBef>
                <a:spcPts val="250"/>
              </a:spcBef>
              <a:spcAft>
                <a:spcPts val="0"/>
              </a:spcAft>
              <a:buClr>
                <a:schemeClr val="accent1"/>
              </a:buClr>
              <a:buSzPct val="80000"/>
              <a:tabLst/>
              <a:defRPr/>
            </a:pPr>
            <a:r>
              <a:rPr lang="en-US" sz="7200" dirty="0" smtClean="0">
                <a:latin typeface="Trebuchet MS" panose="020B0603020202020204" pitchFamily="34" charset="0"/>
              </a:rPr>
              <a:t>National Oversight Manager</a:t>
            </a:r>
          </a:p>
          <a:p>
            <a:pPr marL="265176" marR="0" lvl="0" indent="-265176" algn="l" defTabSz="914400" rtl="0" eaLnBrk="1" fontAlgn="auto" latinLnBrk="0" hangingPunct="1">
              <a:lnSpc>
                <a:spcPct val="100000"/>
              </a:lnSpc>
              <a:spcBef>
                <a:spcPts val="250"/>
              </a:spcBef>
              <a:spcAft>
                <a:spcPts val="0"/>
              </a:spcAft>
              <a:buClr>
                <a:schemeClr val="accent1"/>
              </a:buClr>
              <a:buSzPct val="80000"/>
              <a:tabLst/>
              <a:defRPr/>
            </a:pPr>
            <a:r>
              <a:rPr lang="en-US" sz="7200" dirty="0" smtClean="0">
                <a:latin typeface="Trebuchet MS" panose="020B0603020202020204" pitchFamily="34" charset="0"/>
              </a:rPr>
              <a:t>Disability &amp; Elder Trust Solutions</a:t>
            </a:r>
          </a:p>
          <a:p>
            <a:pPr marL="265176" marR="0" lvl="0" indent="-265176" algn="l" defTabSz="914400" rtl="0" eaLnBrk="1" fontAlgn="auto" latinLnBrk="0" hangingPunct="1">
              <a:lnSpc>
                <a:spcPct val="100000"/>
              </a:lnSpc>
              <a:spcBef>
                <a:spcPts val="250"/>
              </a:spcBef>
              <a:spcAft>
                <a:spcPts val="0"/>
              </a:spcAft>
              <a:buClr>
                <a:schemeClr val="accent1"/>
              </a:buClr>
              <a:buSzPct val="80000"/>
              <a:tabLst/>
              <a:defRPr/>
            </a:pPr>
            <a:r>
              <a:rPr lang="en-US" sz="7200" dirty="0" smtClean="0">
                <a:latin typeface="Trebuchet MS" panose="020B0603020202020204" pitchFamily="34" charset="0"/>
              </a:rPr>
              <a:t>BOK Financial</a:t>
            </a:r>
          </a:p>
          <a:p>
            <a:pPr marL="265176" marR="0" lvl="0" indent="-265176" algn="l" defTabSz="914400" rtl="0" eaLnBrk="1" fontAlgn="auto" latinLnBrk="0" hangingPunct="1">
              <a:lnSpc>
                <a:spcPct val="100000"/>
              </a:lnSpc>
              <a:spcBef>
                <a:spcPts val="250"/>
              </a:spcBef>
              <a:spcAft>
                <a:spcPts val="0"/>
              </a:spcAft>
              <a:buClr>
                <a:schemeClr val="accent1"/>
              </a:buClr>
              <a:buSzPct val="80000"/>
              <a:tabLst/>
              <a:defRPr/>
            </a:pPr>
            <a:r>
              <a:rPr lang="en-US" sz="7200" dirty="0" smtClean="0">
                <a:latin typeface="Trebuchet MS" panose="020B0603020202020204" pitchFamily="34" charset="0"/>
              </a:rPr>
              <a:t>1600 Broadway, 3</a:t>
            </a:r>
            <a:r>
              <a:rPr lang="en-US" sz="7200" baseline="30000" dirty="0" smtClean="0">
                <a:latin typeface="Trebuchet MS" panose="020B0603020202020204" pitchFamily="34" charset="0"/>
              </a:rPr>
              <a:t>rd</a:t>
            </a:r>
            <a:r>
              <a:rPr lang="en-US" sz="7200" dirty="0" smtClean="0">
                <a:latin typeface="Trebuchet MS" panose="020B0603020202020204" pitchFamily="34" charset="0"/>
              </a:rPr>
              <a:t> Floor</a:t>
            </a:r>
          </a:p>
          <a:p>
            <a:pPr marL="265176" marR="0" lvl="0" indent="-265176" algn="l" defTabSz="914400" rtl="0" eaLnBrk="1" fontAlgn="auto" latinLnBrk="0" hangingPunct="1">
              <a:lnSpc>
                <a:spcPct val="100000"/>
              </a:lnSpc>
              <a:spcBef>
                <a:spcPts val="250"/>
              </a:spcBef>
              <a:spcAft>
                <a:spcPts val="0"/>
              </a:spcAft>
              <a:buClr>
                <a:schemeClr val="accent1"/>
              </a:buClr>
              <a:buSzPct val="80000"/>
              <a:tabLst/>
              <a:defRPr/>
            </a:pPr>
            <a:r>
              <a:rPr lang="en-US" sz="7200" dirty="0" smtClean="0">
                <a:latin typeface="Trebuchet MS" panose="020B0603020202020204" pitchFamily="34" charset="0"/>
              </a:rPr>
              <a:t>Denver, CO  80202</a:t>
            </a:r>
          </a:p>
          <a:p>
            <a:pPr marL="265176" marR="0" lvl="0" indent="-265176" algn="l" defTabSz="914400" rtl="0" eaLnBrk="1" fontAlgn="auto" latinLnBrk="0" hangingPunct="1">
              <a:lnSpc>
                <a:spcPct val="100000"/>
              </a:lnSpc>
              <a:spcBef>
                <a:spcPts val="250"/>
              </a:spcBef>
              <a:spcAft>
                <a:spcPts val="0"/>
              </a:spcAft>
              <a:buClr>
                <a:schemeClr val="accent1"/>
              </a:buClr>
              <a:buSzPct val="80000"/>
              <a:tabLst/>
              <a:defRPr/>
            </a:pPr>
            <a:r>
              <a:rPr lang="en-US" sz="7200" dirty="0" smtClean="0">
                <a:latin typeface="Trebuchet MS" panose="020B0603020202020204" pitchFamily="34" charset="0"/>
              </a:rPr>
              <a:t>303-864-7238</a:t>
            </a:r>
          </a:p>
          <a:p>
            <a:pPr marL="265176" marR="0" lvl="0" indent="-265176" algn="l" defTabSz="914400" rtl="0" eaLnBrk="1" fontAlgn="auto" latinLnBrk="0" hangingPunct="1">
              <a:lnSpc>
                <a:spcPct val="100000"/>
              </a:lnSpc>
              <a:spcBef>
                <a:spcPts val="250"/>
              </a:spcBef>
              <a:spcAft>
                <a:spcPts val="0"/>
              </a:spcAft>
              <a:buClr>
                <a:schemeClr val="accent1"/>
              </a:buClr>
              <a:buSzPct val="80000"/>
              <a:tabLst/>
              <a:defRPr/>
            </a:pPr>
            <a:r>
              <a:rPr lang="en-US" sz="7200" dirty="0" smtClean="0">
                <a:latin typeface="Trebuchet MS" panose="020B0603020202020204" pitchFamily="34" charset="0"/>
                <a:hlinkClick r:id="rId6"/>
              </a:rPr>
              <a:t>peter.wall@bokf.com</a:t>
            </a:r>
            <a:r>
              <a:rPr lang="en-US" sz="7200" dirty="0" smtClean="0">
                <a:latin typeface="Trebuchet MS" panose="020B0603020202020204" pitchFamily="34" charset="0"/>
              </a:rPr>
              <a:t> </a:t>
            </a:r>
          </a:p>
          <a:p>
            <a:pPr marL="265176" marR="0" lvl="0" indent="-265176" algn="l" defTabSz="914400" rtl="0" eaLnBrk="1" fontAlgn="auto" latinLnBrk="0" hangingPunct="1">
              <a:lnSpc>
                <a:spcPct val="100000"/>
              </a:lnSpc>
              <a:spcBef>
                <a:spcPts val="250"/>
              </a:spcBef>
              <a:spcAft>
                <a:spcPts val="0"/>
              </a:spcAft>
              <a:buClr>
                <a:schemeClr val="accent1"/>
              </a:buClr>
              <a:buSzPct val="80000"/>
              <a:tabLst/>
              <a:defRPr/>
            </a:pPr>
            <a:r>
              <a:rPr lang="en-US" sz="7200" dirty="0" smtClean="0">
                <a:latin typeface="Trebuchet MS" panose="020B0603020202020204" pitchFamily="34" charset="0"/>
                <a:hlinkClick r:id="rId7"/>
              </a:rPr>
              <a:t>www.bokf.com</a:t>
            </a:r>
            <a:r>
              <a:rPr lang="en-US" sz="7200" dirty="0" smtClean="0">
                <a:latin typeface="Trebuchet MS" panose="020B0603020202020204" pitchFamily="34" charset="0"/>
              </a:rPr>
              <a:t> </a:t>
            </a:r>
          </a:p>
          <a:p>
            <a:pPr marL="265176" marR="0" lvl="0" indent="-265176" algn="l" defTabSz="914400" rtl="0" eaLnBrk="1" fontAlgn="auto" latinLnBrk="0" hangingPunct="1">
              <a:lnSpc>
                <a:spcPct val="100000"/>
              </a:lnSpc>
              <a:spcBef>
                <a:spcPts val="250"/>
              </a:spcBef>
              <a:spcAft>
                <a:spcPts val="0"/>
              </a:spcAft>
              <a:buClr>
                <a:schemeClr val="accent1"/>
              </a:buClr>
              <a:buSzPct val="80000"/>
              <a:tabLst/>
              <a:defRPr/>
            </a:pPr>
            <a:endParaRPr lang="en-US" sz="2800" dirty="0" smtClean="0"/>
          </a:p>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Char char=""/>
              <a:tabLst/>
              <a:defRPr/>
            </a:pPr>
            <a:endParaRPr kumimoji="0" lang="en-US" sz="2800" b="0" i="0" u="none" strike="noStrike" kern="1200" cap="none" spc="0" normalizeH="0" baseline="0" noProof="0" dirty="0" smtClean="0">
              <a:ln>
                <a:noFill/>
              </a:ln>
              <a:effectLst/>
              <a:uLnTx/>
              <a:uFillTx/>
              <a:latin typeface="+mn-lt"/>
              <a:ea typeface="+mn-ea"/>
              <a:cs typeface="+mn-cs"/>
            </a:endParaRPr>
          </a:p>
        </p:txBody>
      </p:sp>
    </p:spTree>
    <p:extLst>
      <p:ext uri="{BB962C8B-B14F-4D97-AF65-F5344CB8AC3E}">
        <p14:creationId xmlns:p14="http://schemas.microsoft.com/office/powerpoint/2010/main" val="186109877"/>
      </p:ext>
    </p:extLst>
  </p:cSld>
  <p:clrMapOvr>
    <a:masterClrMapping/>
  </p:clrMapOvr>
  <p:transition>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0560" y="516988"/>
            <a:ext cx="10911840" cy="1051560"/>
          </a:xfrm>
        </p:spPr>
        <p:txBody>
          <a:bodyPr>
            <a:normAutofit/>
          </a:bodyPr>
          <a:lstStyle/>
          <a:p>
            <a:r>
              <a:rPr lang="en-US" b="1" dirty="0" smtClean="0">
                <a:latin typeface="Trebuchet MS" panose="020B0603020202020204" pitchFamily="34" charset="0"/>
              </a:rPr>
              <a:t>Presenter’s bio:</a:t>
            </a:r>
            <a:endParaRPr lang="en-US" b="1" dirty="0">
              <a:latin typeface="Trebuchet MS" panose="020B0603020202020204" pitchFamily="34" charset="0"/>
            </a:endParaRPr>
          </a:p>
        </p:txBody>
      </p:sp>
      <p:sp>
        <p:nvSpPr>
          <p:cNvPr id="3" name="Content Placeholder 2"/>
          <p:cNvSpPr>
            <a:spLocks noGrp="1"/>
          </p:cNvSpPr>
          <p:nvPr>
            <p:ph idx="1"/>
          </p:nvPr>
        </p:nvSpPr>
        <p:spPr>
          <a:xfrm>
            <a:off x="588499" y="1456475"/>
            <a:ext cx="10911840" cy="4187952"/>
          </a:xfrm>
        </p:spPr>
        <p:txBody>
          <a:bodyPr>
            <a:normAutofit fontScale="92500" lnSpcReduction="20000"/>
          </a:bodyPr>
          <a:lstStyle/>
          <a:p>
            <a:pPr marL="609600" indent="-609600">
              <a:spcBef>
                <a:spcPts val="0"/>
              </a:spcBef>
              <a:buFontTx/>
              <a:buNone/>
            </a:pPr>
            <a:endParaRPr lang="en-US" sz="2400" dirty="0" smtClean="0"/>
          </a:p>
          <a:p>
            <a:pPr>
              <a:buNone/>
            </a:pPr>
            <a:r>
              <a:rPr lang="en-US" sz="2000" b="1" dirty="0"/>
              <a:t> Peter J Wall </a:t>
            </a:r>
            <a:r>
              <a:rPr lang="en-US" sz="2000" dirty="0"/>
              <a:t>is the National Oversight Manager for BOK </a:t>
            </a:r>
            <a:r>
              <a:rPr lang="en-US" sz="2000" dirty="0" err="1"/>
              <a:t>Financial’s</a:t>
            </a:r>
            <a:r>
              <a:rPr lang="en-US" sz="2000" dirty="0"/>
              <a:t> </a:t>
            </a:r>
            <a:r>
              <a:rPr lang="en-US" sz="2000" dirty="0" smtClean="0"/>
              <a:t>Disability </a:t>
            </a:r>
            <a:r>
              <a:rPr lang="en-US" sz="2000" dirty="0"/>
              <a:t>and Elder Trust Solutions division.  Now in his </a:t>
            </a:r>
            <a:r>
              <a:rPr lang="en-US" sz="2000" dirty="0" smtClean="0"/>
              <a:t>18</a:t>
            </a:r>
            <a:r>
              <a:rPr lang="en-US" sz="2000" baseline="30000" dirty="0" smtClean="0"/>
              <a:t>th</a:t>
            </a:r>
            <a:r>
              <a:rPr lang="en-US" sz="2000" dirty="0" smtClean="0"/>
              <a:t> </a:t>
            </a:r>
            <a:r>
              <a:rPr lang="en-US" sz="2000" dirty="0"/>
              <a:t>year of trust administration, Peter focuses his efforts in the Elder Law arena and is known for his Special Needs Trust administration and planning capabilities throughout the country. Mr. Wall is the </a:t>
            </a:r>
            <a:r>
              <a:rPr lang="en-US" sz="2000" dirty="0" smtClean="0"/>
              <a:t>former President </a:t>
            </a:r>
            <a:r>
              <a:rPr lang="en-US" sz="2000" dirty="0"/>
              <a:t>for the Centennial Estate Planning Council, former President of the Denver Trust Officers Association, </a:t>
            </a:r>
            <a:r>
              <a:rPr lang="en-US" sz="2000" dirty="0" smtClean="0"/>
              <a:t>President </a:t>
            </a:r>
            <a:r>
              <a:rPr lang="en-US" sz="2000" dirty="0"/>
              <a:t>of VSA Access </a:t>
            </a:r>
            <a:r>
              <a:rPr lang="en-US" sz="2000" dirty="0" smtClean="0"/>
              <a:t>Gallery and a member of the Board of Directors for Easter Seals.</a:t>
            </a:r>
            <a:r>
              <a:rPr lang="en-US" sz="2000" dirty="0"/>
              <a:t>  He is a frequent presenter on the topics of Special Needs Trusts, estate planning, taxation, and trust administration for numerous professional and community groups and was a presenter and faculty member at the CBA 2012, 2014, 2015 &amp; 2017 Elder Law Retreat, the 2013 National Down Syndrome Congress, the 2015 46</a:t>
            </a:r>
            <a:r>
              <a:rPr lang="en-US" sz="2000" baseline="30000" dirty="0"/>
              <a:t>th</a:t>
            </a:r>
            <a:r>
              <a:rPr lang="en-US" sz="2000" dirty="0"/>
              <a:t> Annual Autism Society National Conference, the 2016 CBA Estate Planning Retreat, the </a:t>
            </a:r>
            <a:r>
              <a:rPr lang="en-US" sz="2000" dirty="0" smtClean="0"/>
              <a:t>2016 &amp; 2018 </a:t>
            </a:r>
            <a:r>
              <a:rPr lang="en-US" sz="2000" dirty="0"/>
              <a:t>Stetson National Special Needs Trust Conference and the </a:t>
            </a:r>
            <a:r>
              <a:rPr lang="en-US" sz="2000" dirty="0" smtClean="0"/>
              <a:t>2017 </a:t>
            </a:r>
            <a:r>
              <a:rPr lang="en-US" sz="2000" dirty="0"/>
              <a:t>National Conference for the National Guardianship Association.  Mr. Wall is also a published author, most notably in the Elder Law in Colorado Red Book, Fourth Edition.  Peter lives in Colorado with his wife and two children and is nationally renowned and touring saxophonist.</a:t>
            </a:r>
            <a:endParaRPr lang="en-US" dirty="0"/>
          </a:p>
        </p:txBody>
      </p:sp>
      <p:sp>
        <p:nvSpPr>
          <p:cNvPr id="5" name="Slide Number Placeholder 4"/>
          <p:cNvSpPr>
            <a:spLocks noGrp="1"/>
          </p:cNvSpPr>
          <p:nvPr>
            <p:ph type="sldNum" sz="quarter" idx="12"/>
          </p:nvPr>
        </p:nvSpPr>
        <p:spPr>
          <a:xfrm>
            <a:off x="10363200" y="6356352"/>
            <a:ext cx="1828800" cy="365125"/>
          </a:xfrm>
          <a:prstGeom prst="rect">
            <a:avLst/>
          </a:prstGeom>
        </p:spPr>
        <p:txBody>
          <a:bodyPr/>
          <a:lstStyle/>
          <a:p>
            <a:fld id="{0FF54DE5-C571-48E8-A5BC-B369434E2F44}" type="slidenum">
              <a:rPr lang="en-US" smtClean="0"/>
              <a:pPr/>
              <a:t>3</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44593" y="744550"/>
            <a:ext cx="3511600" cy="472481"/>
          </a:xfrm>
          <a:prstGeom prst="rect">
            <a:avLst/>
          </a:prstGeom>
        </p:spPr>
      </p:pic>
    </p:spTree>
    <p:extLst>
      <p:ext uri="{BB962C8B-B14F-4D97-AF65-F5344CB8AC3E}">
        <p14:creationId xmlns:p14="http://schemas.microsoft.com/office/powerpoint/2010/main" val="591975329"/>
      </p:ext>
    </p:extLst>
  </p:cSld>
  <p:clrMapOvr>
    <a:masterClrMapping/>
  </p:clrMapOvr>
  <p:transition>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369" y="542681"/>
            <a:ext cx="9859433" cy="642938"/>
          </a:xfrm>
        </p:spPr>
        <p:txBody>
          <a:bodyPr>
            <a:normAutofit/>
          </a:bodyPr>
          <a:lstStyle/>
          <a:p>
            <a:r>
              <a:rPr lang="en-US" b="1" dirty="0" smtClean="0">
                <a:latin typeface="Trebuchet MS" panose="020B0603020202020204" pitchFamily="34" charset="0"/>
              </a:rPr>
              <a:t>Who needs a Special Needs Trust (</a:t>
            </a:r>
            <a:r>
              <a:rPr lang="en-US" b="1" dirty="0" err="1" smtClean="0">
                <a:latin typeface="Trebuchet MS" panose="020B0603020202020204" pitchFamily="34" charset="0"/>
              </a:rPr>
              <a:t>SNT</a:t>
            </a:r>
            <a:r>
              <a:rPr lang="en-US" b="1" dirty="0" smtClean="0">
                <a:latin typeface="Trebuchet MS" panose="020B0603020202020204" pitchFamily="34" charset="0"/>
              </a:rPr>
              <a:t>)?</a:t>
            </a:r>
            <a:endParaRPr lang="en-US" b="1" dirty="0">
              <a:latin typeface="Trebuchet MS" panose="020B0603020202020204" pitchFamily="34" charset="0"/>
            </a:endParaRPr>
          </a:p>
        </p:txBody>
      </p:sp>
      <p:sp>
        <p:nvSpPr>
          <p:cNvPr id="3" name="Content Placeholder 2"/>
          <p:cNvSpPr>
            <a:spLocks noGrp="1"/>
          </p:cNvSpPr>
          <p:nvPr>
            <p:ph idx="1"/>
          </p:nvPr>
        </p:nvSpPr>
        <p:spPr>
          <a:xfrm>
            <a:off x="776654" y="1189892"/>
            <a:ext cx="9982200" cy="4955146"/>
          </a:xfrm>
        </p:spPr>
        <p:txBody>
          <a:bodyPr>
            <a:normAutofit fontScale="47500" lnSpcReduction="20000"/>
          </a:bodyPr>
          <a:lstStyle/>
          <a:p>
            <a:pPr>
              <a:buNone/>
            </a:pPr>
            <a:r>
              <a:rPr lang="en-US" sz="4500" b="1" dirty="0" smtClean="0">
                <a:latin typeface="Trebuchet MS" panose="020B0603020202020204" pitchFamily="34" charset="0"/>
              </a:rPr>
              <a:t>Persons </a:t>
            </a:r>
            <a:r>
              <a:rPr lang="en-US" sz="4500" b="1" dirty="0">
                <a:latin typeface="Trebuchet MS" panose="020B0603020202020204" pitchFamily="34" charset="0"/>
              </a:rPr>
              <a:t>on benefits receiving funds exceeding $</a:t>
            </a:r>
            <a:r>
              <a:rPr lang="en-US" sz="4500" b="1" dirty="0" smtClean="0">
                <a:latin typeface="Trebuchet MS" panose="020B0603020202020204" pitchFamily="34" charset="0"/>
              </a:rPr>
              <a:t>2,000</a:t>
            </a:r>
            <a:endParaRPr lang="en-US" sz="4500" b="1" dirty="0">
              <a:latin typeface="Trebuchet MS" panose="020B0603020202020204" pitchFamily="34" charset="0"/>
            </a:endParaRPr>
          </a:p>
          <a:p>
            <a:pPr lvl="1"/>
            <a:r>
              <a:rPr lang="en-US" sz="4500" dirty="0">
                <a:latin typeface="Trebuchet MS" panose="020B0603020202020204" pitchFamily="34" charset="0"/>
              </a:rPr>
              <a:t>Inheritance, back-payments of Social Security, gifts</a:t>
            </a:r>
          </a:p>
          <a:p>
            <a:pPr lvl="2"/>
            <a:r>
              <a:rPr lang="en-US" sz="4500" dirty="0">
                <a:latin typeface="Trebuchet MS" panose="020B0603020202020204" pitchFamily="34" charset="0"/>
              </a:rPr>
              <a:t>Settlements</a:t>
            </a:r>
          </a:p>
          <a:p>
            <a:pPr lvl="2"/>
            <a:r>
              <a:rPr lang="en-US" sz="4500" dirty="0">
                <a:latin typeface="Trebuchet MS" panose="020B0603020202020204" pitchFamily="34" charset="0"/>
              </a:rPr>
              <a:t>Personal Injury</a:t>
            </a:r>
          </a:p>
          <a:p>
            <a:pPr lvl="2"/>
            <a:r>
              <a:rPr lang="en-US" sz="4500" dirty="0">
                <a:latin typeface="Trebuchet MS" panose="020B0603020202020204" pitchFamily="34" charset="0"/>
              </a:rPr>
              <a:t>Worker’s Compensation </a:t>
            </a:r>
          </a:p>
          <a:p>
            <a:pPr lvl="4"/>
            <a:r>
              <a:rPr lang="en-US" sz="4500" dirty="0">
                <a:latin typeface="Trebuchet MS" panose="020B0603020202020204" pitchFamily="34" charset="0"/>
              </a:rPr>
              <a:t>Note need for Medicare Set-Aside Trust as applicable</a:t>
            </a:r>
          </a:p>
          <a:p>
            <a:pPr lvl="2"/>
            <a:r>
              <a:rPr lang="en-US" sz="4500" dirty="0">
                <a:latin typeface="Trebuchet MS" panose="020B0603020202020204" pitchFamily="34" charset="0"/>
              </a:rPr>
              <a:t>Medical Malpractice</a:t>
            </a:r>
          </a:p>
          <a:p>
            <a:pPr lvl="2"/>
            <a:r>
              <a:rPr lang="en-US" sz="4500" dirty="0">
                <a:latin typeface="Trebuchet MS" panose="020B0603020202020204" pitchFamily="34" charset="0"/>
              </a:rPr>
              <a:t>Divorce</a:t>
            </a:r>
          </a:p>
          <a:p>
            <a:pPr lvl="2"/>
            <a:r>
              <a:rPr lang="en-US" sz="4500" dirty="0">
                <a:latin typeface="Trebuchet MS" panose="020B0603020202020204" pitchFamily="34" charset="0"/>
              </a:rPr>
              <a:t>Liquidation of personal assets</a:t>
            </a:r>
          </a:p>
          <a:p>
            <a:pPr lvl="3"/>
            <a:r>
              <a:rPr lang="en-US" sz="4500" dirty="0">
                <a:latin typeface="Trebuchet MS" panose="020B0603020202020204" pitchFamily="34" charset="0"/>
              </a:rPr>
              <a:t>Sale of home</a:t>
            </a:r>
          </a:p>
          <a:p>
            <a:pPr lvl="3"/>
            <a:r>
              <a:rPr lang="en-US" sz="4500" dirty="0">
                <a:latin typeface="Trebuchet MS" panose="020B0603020202020204" pitchFamily="34" charset="0"/>
              </a:rPr>
              <a:t>Excess resources </a:t>
            </a:r>
          </a:p>
          <a:p>
            <a:pPr lvl="4"/>
            <a:r>
              <a:rPr lang="en-US" sz="4500" dirty="0" smtClean="0">
                <a:latin typeface="Trebuchet MS" panose="020B0603020202020204" pitchFamily="34" charset="0"/>
              </a:rPr>
              <a:t>Employment wages</a:t>
            </a:r>
          </a:p>
          <a:p>
            <a:pPr lvl="4"/>
            <a:endParaRPr lang="en-US" sz="4500" dirty="0" smtClean="0">
              <a:latin typeface="Trebuchet MS" panose="020B0603020202020204" pitchFamily="34" charset="0"/>
            </a:endParaRPr>
          </a:p>
          <a:p>
            <a:pPr marL="0" indent="0">
              <a:buNone/>
            </a:pPr>
            <a:r>
              <a:rPr lang="en-US" sz="4500" b="1" dirty="0" smtClean="0">
                <a:latin typeface="Trebuchet MS" panose="020B0603020202020204" pitchFamily="34" charset="0"/>
              </a:rPr>
              <a:t>Persons unable to personally handle sums of money or may be vulnerable to      exploitation</a:t>
            </a:r>
          </a:p>
          <a:p>
            <a:pPr>
              <a:buNone/>
            </a:pPr>
            <a:r>
              <a:rPr lang="en-US" sz="4500" b="1" dirty="0" smtClean="0">
                <a:latin typeface="Trebuchet MS" panose="020B0603020202020204" pitchFamily="34" charset="0"/>
              </a:rPr>
              <a:t>Persons </a:t>
            </a:r>
            <a:r>
              <a:rPr lang="en-US" sz="4500" b="1" dirty="0">
                <a:latin typeface="Trebuchet MS" panose="020B0603020202020204" pitchFamily="34" charset="0"/>
              </a:rPr>
              <a:t>who may receive benefits in the </a:t>
            </a:r>
            <a:r>
              <a:rPr lang="en-US" sz="4500" b="1" dirty="0" smtClean="0">
                <a:latin typeface="Trebuchet MS" panose="020B0603020202020204" pitchFamily="34" charset="0"/>
              </a:rPr>
              <a:t>future</a:t>
            </a:r>
            <a:endParaRPr lang="en-US" sz="4500" b="1" dirty="0">
              <a:latin typeface="Trebuchet MS" panose="020B0603020202020204" pitchFamily="34" charset="0"/>
            </a:endParaRPr>
          </a:p>
          <a:p>
            <a:pPr marL="0" indent="0">
              <a:buNone/>
            </a:pPr>
            <a:endParaRPr lang="en-US" dirty="0"/>
          </a:p>
        </p:txBody>
      </p:sp>
      <p:sp>
        <p:nvSpPr>
          <p:cNvPr id="5" name="Slide Number Placeholder 4"/>
          <p:cNvSpPr>
            <a:spLocks noGrp="1"/>
          </p:cNvSpPr>
          <p:nvPr>
            <p:ph type="sldNum" sz="quarter" idx="12"/>
          </p:nvPr>
        </p:nvSpPr>
        <p:spPr>
          <a:xfrm>
            <a:off x="10363200" y="6356352"/>
            <a:ext cx="1828800" cy="365125"/>
          </a:xfrm>
          <a:prstGeom prst="rect">
            <a:avLst/>
          </a:prstGeom>
        </p:spPr>
        <p:txBody>
          <a:bodyPr/>
          <a:lstStyle/>
          <a:p>
            <a:fld id="{0FF54DE5-C571-48E8-A5BC-B369434E2F44}" type="slidenum">
              <a:rPr lang="en-US" smtClean="0"/>
              <a:pPr/>
              <a:t>4</a:t>
            </a:fld>
            <a:endParaRPr lang="en-US"/>
          </a:p>
        </p:txBody>
      </p:sp>
    </p:spTree>
    <p:extLst>
      <p:ext uri="{BB962C8B-B14F-4D97-AF65-F5344CB8AC3E}">
        <p14:creationId xmlns:p14="http://schemas.microsoft.com/office/powerpoint/2010/main" val="3669481872"/>
      </p:ext>
    </p:extLst>
  </p:cSld>
  <p:clrMapOvr>
    <a:masterClrMapping/>
  </p:clrMapOvr>
  <p:transition>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496" y="0"/>
            <a:ext cx="9980683" cy="1096962"/>
          </a:xfrm>
        </p:spPr>
        <p:txBody>
          <a:bodyPr>
            <a:noAutofit/>
          </a:bodyPr>
          <a:lstStyle/>
          <a:p>
            <a:r>
              <a:rPr lang="en-US" dirty="0">
                <a:latin typeface="Trebuchet MS" panose="020B0603020202020204" pitchFamily="34" charset="0"/>
              </a:rPr>
              <a:t/>
            </a:r>
            <a:br>
              <a:rPr lang="en-US" dirty="0">
                <a:latin typeface="Trebuchet MS" panose="020B0603020202020204" pitchFamily="34" charset="0"/>
              </a:rPr>
            </a:br>
            <a:r>
              <a:rPr lang="en-US" sz="2400" b="1" dirty="0" smtClean="0">
                <a:latin typeface="Trebuchet MS" panose="020B0603020202020204" pitchFamily="34" charset="0"/>
              </a:rPr>
              <a:t>Special Needs Trusts: Disability Trusts and Special Needs Planning</a:t>
            </a:r>
            <a:endParaRPr lang="en-US" sz="2400" b="1" dirty="0">
              <a:latin typeface="Trebuchet MS" panose="020B0603020202020204" pitchFamily="34" charset="0"/>
            </a:endParaRPr>
          </a:p>
        </p:txBody>
      </p:sp>
      <p:sp>
        <p:nvSpPr>
          <p:cNvPr id="3" name="Content Placeholder 2"/>
          <p:cNvSpPr>
            <a:spLocks noGrp="1"/>
          </p:cNvSpPr>
          <p:nvPr>
            <p:ph idx="1"/>
          </p:nvPr>
        </p:nvSpPr>
        <p:spPr>
          <a:xfrm>
            <a:off x="741484" y="1154723"/>
            <a:ext cx="9982200" cy="4812323"/>
          </a:xfrm>
        </p:spPr>
        <p:txBody>
          <a:bodyPr>
            <a:normAutofit/>
          </a:bodyPr>
          <a:lstStyle/>
          <a:p>
            <a:pPr marL="0" indent="0">
              <a:spcBef>
                <a:spcPts val="0"/>
              </a:spcBef>
              <a:buFontTx/>
              <a:buNone/>
            </a:pPr>
            <a:r>
              <a:rPr lang="en-US" sz="1800" dirty="0">
                <a:latin typeface="Trebuchet MS" panose="020B0603020202020204" pitchFamily="34" charset="0"/>
              </a:rPr>
              <a:t>Special Needs Trust (SNT) (also called Supplemental Needs Trusts, Disability Trusts, d(4)(a) and d(4)(c) Trusts</a:t>
            </a:r>
            <a:r>
              <a:rPr lang="en-US" sz="1800" dirty="0" smtClean="0">
                <a:latin typeface="Trebuchet MS" panose="020B0603020202020204" pitchFamily="34" charset="0"/>
              </a:rPr>
              <a:t>).</a:t>
            </a:r>
            <a:endParaRPr lang="en-US" sz="1800" dirty="0">
              <a:latin typeface="Trebuchet MS" panose="020B0603020202020204" pitchFamily="34" charset="0"/>
            </a:endParaRPr>
          </a:p>
          <a:p>
            <a:pPr marL="609600" indent="-609600">
              <a:spcBef>
                <a:spcPts val="0"/>
              </a:spcBef>
              <a:buFontTx/>
              <a:buNone/>
            </a:pPr>
            <a:r>
              <a:rPr lang="en-US" sz="1800" dirty="0">
                <a:latin typeface="Trebuchet MS" panose="020B0603020202020204" pitchFamily="34" charset="0"/>
              </a:rPr>
              <a:t>Types of Special Needs Trusts:</a:t>
            </a:r>
          </a:p>
          <a:p>
            <a:pPr lvl="1">
              <a:spcBef>
                <a:spcPts val="0"/>
              </a:spcBef>
            </a:pPr>
            <a:r>
              <a:rPr lang="en-US" sz="1800" b="1" dirty="0">
                <a:latin typeface="Trebuchet MS" panose="020B0603020202020204" pitchFamily="34" charset="0"/>
              </a:rPr>
              <a:t>First Party Individual Trusts</a:t>
            </a:r>
          </a:p>
          <a:p>
            <a:pPr lvl="2">
              <a:spcBef>
                <a:spcPts val="0"/>
              </a:spcBef>
            </a:pPr>
            <a:r>
              <a:rPr lang="en-US" sz="1800" dirty="0">
                <a:latin typeface="Trebuchet MS" panose="020B0603020202020204" pitchFamily="34" charset="0"/>
              </a:rPr>
              <a:t>Subject to Medicaid approval</a:t>
            </a:r>
          </a:p>
          <a:p>
            <a:pPr lvl="2">
              <a:spcBef>
                <a:spcPts val="0"/>
              </a:spcBef>
            </a:pPr>
            <a:r>
              <a:rPr lang="en-US" sz="1800" dirty="0">
                <a:latin typeface="Trebuchet MS" panose="020B0603020202020204" pitchFamily="34" charset="0"/>
              </a:rPr>
              <a:t>Can be created by Court, parents or guardian of </a:t>
            </a:r>
            <a:r>
              <a:rPr lang="en-US" sz="1800" dirty="0" smtClean="0">
                <a:latin typeface="Trebuchet MS" panose="020B0603020202020204" pitchFamily="34" charset="0"/>
              </a:rPr>
              <a:t>beneficiary and self created</a:t>
            </a:r>
            <a:endParaRPr lang="en-US" sz="1800" dirty="0">
              <a:latin typeface="Trebuchet MS" panose="020B0603020202020204" pitchFamily="34" charset="0"/>
            </a:endParaRPr>
          </a:p>
          <a:p>
            <a:pPr lvl="2">
              <a:spcBef>
                <a:spcPts val="0"/>
              </a:spcBef>
            </a:pPr>
            <a:r>
              <a:rPr lang="en-US" sz="1800" dirty="0">
                <a:latin typeface="Trebuchet MS" panose="020B0603020202020204" pitchFamily="34" charset="0"/>
              </a:rPr>
              <a:t>Payback provisions on death or termination of trust</a:t>
            </a:r>
          </a:p>
          <a:p>
            <a:pPr lvl="2">
              <a:spcBef>
                <a:spcPts val="0"/>
              </a:spcBef>
            </a:pPr>
            <a:r>
              <a:rPr lang="en-US" sz="1800" dirty="0">
                <a:latin typeface="Trebuchet MS" panose="020B0603020202020204" pitchFamily="34" charset="0"/>
              </a:rPr>
              <a:t>Income taxable to </a:t>
            </a:r>
            <a:r>
              <a:rPr lang="en-US" sz="1800" dirty="0" smtClean="0">
                <a:latin typeface="Trebuchet MS" panose="020B0603020202020204" pitchFamily="34" charset="0"/>
              </a:rPr>
              <a:t>beneficiary</a:t>
            </a:r>
            <a:endParaRPr lang="en-US" sz="1800" dirty="0">
              <a:latin typeface="Trebuchet MS" panose="020B0603020202020204" pitchFamily="34" charset="0"/>
            </a:endParaRPr>
          </a:p>
          <a:p>
            <a:pPr lvl="1">
              <a:spcBef>
                <a:spcPts val="0"/>
              </a:spcBef>
            </a:pPr>
            <a:r>
              <a:rPr lang="en-US" sz="1800" b="1" dirty="0">
                <a:latin typeface="Trebuchet MS" panose="020B0603020202020204" pitchFamily="34" charset="0"/>
              </a:rPr>
              <a:t>Third Party Individual Trusts</a:t>
            </a:r>
          </a:p>
          <a:p>
            <a:pPr lvl="2">
              <a:spcBef>
                <a:spcPts val="0"/>
              </a:spcBef>
            </a:pPr>
            <a:r>
              <a:rPr lang="en-US" sz="1800" dirty="0">
                <a:latin typeface="Trebuchet MS" panose="020B0603020202020204" pitchFamily="34" charset="0"/>
              </a:rPr>
              <a:t>Settlor/Creator = third party (inter </a:t>
            </a:r>
            <a:r>
              <a:rPr lang="en-US" sz="1800" dirty="0" err="1">
                <a:latin typeface="Trebuchet MS" panose="020B0603020202020204" pitchFamily="34" charset="0"/>
              </a:rPr>
              <a:t>vivos</a:t>
            </a:r>
            <a:r>
              <a:rPr lang="en-US" sz="1800" dirty="0">
                <a:latin typeface="Trebuchet MS" panose="020B0603020202020204" pitchFamily="34" charset="0"/>
              </a:rPr>
              <a:t> or testamentary)</a:t>
            </a:r>
          </a:p>
          <a:p>
            <a:pPr lvl="2">
              <a:spcBef>
                <a:spcPts val="0"/>
              </a:spcBef>
            </a:pPr>
            <a:r>
              <a:rPr lang="en-US" sz="1800" dirty="0">
                <a:latin typeface="Trebuchet MS" panose="020B0603020202020204" pitchFamily="34" charset="0"/>
              </a:rPr>
              <a:t>No payback provisions</a:t>
            </a:r>
          </a:p>
          <a:p>
            <a:pPr lvl="2">
              <a:spcBef>
                <a:spcPts val="0"/>
              </a:spcBef>
            </a:pPr>
            <a:r>
              <a:rPr lang="en-US" sz="1800" dirty="0">
                <a:latin typeface="Trebuchet MS" panose="020B0603020202020204" pitchFamily="34" charset="0"/>
              </a:rPr>
              <a:t>More flexibility </a:t>
            </a:r>
          </a:p>
          <a:p>
            <a:pPr lvl="1">
              <a:spcBef>
                <a:spcPts val="0"/>
              </a:spcBef>
            </a:pPr>
            <a:r>
              <a:rPr lang="en-US" sz="1800" b="1" dirty="0">
                <a:latin typeface="Trebuchet MS" panose="020B0603020202020204" pitchFamily="34" charset="0"/>
              </a:rPr>
              <a:t>Pooled Special Needs Trusts (1</a:t>
            </a:r>
            <a:r>
              <a:rPr lang="en-US" sz="1800" b="1" baseline="30000" dirty="0">
                <a:latin typeface="Trebuchet MS" panose="020B0603020202020204" pitchFamily="34" charset="0"/>
              </a:rPr>
              <a:t>st</a:t>
            </a:r>
            <a:r>
              <a:rPr lang="en-US" sz="1800" b="1" dirty="0">
                <a:latin typeface="Trebuchet MS" panose="020B0603020202020204" pitchFamily="34" charset="0"/>
              </a:rPr>
              <a:t> and 3</a:t>
            </a:r>
            <a:r>
              <a:rPr lang="en-US" sz="1800" b="1" baseline="30000" dirty="0">
                <a:latin typeface="Trebuchet MS" panose="020B0603020202020204" pitchFamily="34" charset="0"/>
              </a:rPr>
              <a:t>rd</a:t>
            </a:r>
            <a:r>
              <a:rPr lang="en-US" sz="1800" b="1" dirty="0">
                <a:latin typeface="Trebuchet MS" panose="020B0603020202020204" pitchFamily="34" charset="0"/>
              </a:rPr>
              <a:t> Party)</a:t>
            </a:r>
          </a:p>
          <a:p>
            <a:pPr lvl="2">
              <a:spcBef>
                <a:spcPts val="0"/>
              </a:spcBef>
            </a:pPr>
            <a:r>
              <a:rPr lang="en-US" sz="1800" dirty="0">
                <a:latin typeface="Trebuchet MS" panose="020B0603020202020204" pitchFamily="34" charset="0"/>
              </a:rPr>
              <a:t>Master trust document </a:t>
            </a:r>
          </a:p>
          <a:p>
            <a:pPr lvl="2">
              <a:spcBef>
                <a:spcPts val="0"/>
              </a:spcBef>
            </a:pPr>
            <a:r>
              <a:rPr lang="en-US" sz="1800" dirty="0">
                <a:latin typeface="Trebuchet MS" panose="020B0603020202020204" pitchFamily="34" charset="0"/>
              </a:rPr>
              <a:t>Can be self </a:t>
            </a:r>
            <a:r>
              <a:rPr lang="en-US" sz="1800" dirty="0" smtClean="0">
                <a:latin typeface="Trebuchet MS" panose="020B0603020202020204" pitchFamily="34" charset="0"/>
              </a:rPr>
              <a:t>created (1</a:t>
            </a:r>
            <a:r>
              <a:rPr lang="en-US" sz="1800" baseline="30000" dirty="0" smtClean="0">
                <a:latin typeface="Trebuchet MS" panose="020B0603020202020204" pitchFamily="34" charset="0"/>
              </a:rPr>
              <a:t>st</a:t>
            </a:r>
            <a:r>
              <a:rPr lang="en-US" sz="1800" dirty="0" smtClean="0">
                <a:latin typeface="Trebuchet MS" panose="020B0603020202020204" pitchFamily="34" charset="0"/>
              </a:rPr>
              <a:t> Party)</a:t>
            </a:r>
          </a:p>
          <a:p>
            <a:pPr lvl="2">
              <a:spcBef>
                <a:spcPts val="0"/>
              </a:spcBef>
            </a:pPr>
            <a:r>
              <a:rPr lang="en-US" sz="1800" dirty="0" smtClean="0">
                <a:latin typeface="Trebuchet MS" panose="020B0603020202020204" pitchFamily="34" charset="0"/>
              </a:rPr>
              <a:t>More Portability from state to state</a:t>
            </a:r>
            <a:endParaRPr lang="en-US" sz="1800" dirty="0">
              <a:latin typeface="Trebuchet MS" panose="020B0603020202020204" pitchFamily="34" charset="0"/>
            </a:endParaRPr>
          </a:p>
          <a:p>
            <a:pPr marL="0" indent="0">
              <a:buNone/>
            </a:pPr>
            <a:endParaRPr lang="en-US" dirty="0"/>
          </a:p>
        </p:txBody>
      </p:sp>
      <p:sp>
        <p:nvSpPr>
          <p:cNvPr id="5" name="Slide Number Placeholder 4"/>
          <p:cNvSpPr>
            <a:spLocks noGrp="1"/>
          </p:cNvSpPr>
          <p:nvPr>
            <p:ph type="sldNum" sz="quarter" idx="12"/>
          </p:nvPr>
        </p:nvSpPr>
        <p:spPr>
          <a:xfrm>
            <a:off x="10363200" y="6356352"/>
            <a:ext cx="1828800" cy="365125"/>
          </a:xfrm>
          <a:prstGeom prst="rect">
            <a:avLst/>
          </a:prstGeom>
        </p:spPr>
        <p:txBody>
          <a:bodyPr/>
          <a:lstStyle/>
          <a:p>
            <a:fld id="{0FF54DE5-C571-48E8-A5BC-B369434E2F44}" type="slidenum">
              <a:rPr lang="en-US" smtClean="0"/>
              <a:pPr/>
              <a:t>5</a:t>
            </a:fld>
            <a:endParaRPr lang="en-US"/>
          </a:p>
        </p:txBody>
      </p:sp>
    </p:spTree>
    <p:extLst>
      <p:ext uri="{BB962C8B-B14F-4D97-AF65-F5344CB8AC3E}">
        <p14:creationId xmlns:p14="http://schemas.microsoft.com/office/powerpoint/2010/main" val="1338696234"/>
      </p:ext>
    </p:extLst>
  </p:cSld>
  <p:clrMapOvr>
    <a:masterClrMapping/>
  </p:clrMapOvr>
  <p:transition>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941" y="512267"/>
            <a:ext cx="9980683" cy="1096962"/>
          </a:xfrm>
        </p:spPr>
        <p:txBody>
          <a:bodyPr>
            <a:noAutofit/>
          </a:bodyPr>
          <a:lstStyle/>
          <a:p>
            <a:r>
              <a:rPr lang="en-US" dirty="0">
                <a:latin typeface="Trebuchet MS" panose="020B0603020202020204" pitchFamily="34" charset="0"/>
              </a:rPr>
              <a:t/>
            </a:r>
            <a:br>
              <a:rPr lang="en-US" dirty="0">
                <a:latin typeface="Trebuchet MS" panose="020B0603020202020204" pitchFamily="34" charset="0"/>
              </a:rPr>
            </a:br>
            <a:r>
              <a:rPr lang="en-US" sz="2400" b="1" dirty="0" smtClean="0">
                <a:latin typeface="Trebuchet MS" panose="020B0603020202020204" pitchFamily="34" charset="0"/>
              </a:rPr>
              <a:t>Know your clients’ public benefits!!</a:t>
            </a:r>
            <a:endParaRPr lang="en-US" sz="2400" b="1" dirty="0">
              <a:latin typeface="Trebuchet MS" panose="020B0603020202020204" pitchFamily="34" charset="0"/>
            </a:endParaRPr>
          </a:p>
        </p:txBody>
      </p:sp>
      <p:sp>
        <p:nvSpPr>
          <p:cNvPr id="3" name="Content Placeholder 2"/>
          <p:cNvSpPr>
            <a:spLocks noGrp="1"/>
          </p:cNvSpPr>
          <p:nvPr>
            <p:ph idx="1"/>
          </p:nvPr>
        </p:nvSpPr>
        <p:spPr>
          <a:xfrm>
            <a:off x="905608" y="1787771"/>
            <a:ext cx="9982200" cy="3862754"/>
          </a:xfrm>
        </p:spPr>
        <p:txBody>
          <a:bodyPr>
            <a:normAutofit/>
          </a:bodyPr>
          <a:lstStyle/>
          <a:p>
            <a:r>
              <a:rPr lang="en-US" sz="1800" dirty="0" smtClean="0"/>
              <a:t>SSI (Supplemental Security Income)- $750/month (2018)</a:t>
            </a:r>
          </a:p>
          <a:p>
            <a:r>
              <a:rPr lang="en-US" sz="1800" dirty="0" smtClean="0"/>
              <a:t>SSDI (Social Security Disability Income) - based on work records</a:t>
            </a:r>
          </a:p>
          <a:p>
            <a:r>
              <a:rPr lang="en-US" sz="1800" dirty="0" smtClean="0"/>
              <a:t>SSA (Social Security)</a:t>
            </a:r>
          </a:p>
          <a:p>
            <a:r>
              <a:rPr lang="en-US" sz="1800" dirty="0" smtClean="0"/>
              <a:t>Medicaid</a:t>
            </a:r>
          </a:p>
          <a:p>
            <a:r>
              <a:rPr lang="en-US" sz="1800" dirty="0" smtClean="0"/>
              <a:t>Medicare</a:t>
            </a:r>
          </a:p>
          <a:p>
            <a:r>
              <a:rPr lang="en-US" sz="1800" dirty="0" smtClean="0"/>
              <a:t>Food Stamps</a:t>
            </a:r>
          </a:p>
          <a:p>
            <a:r>
              <a:rPr lang="en-US" sz="1800" dirty="0" smtClean="0"/>
              <a:t>Public Housing</a:t>
            </a:r>
          </a:p>
          <a:p>
            <a:pPr marL="479425" lvl="2"/>
            <a:r>
              <a:rPr lang="en-US" i="1" dirty="0" err="1" smtClean="0">
                <a:solidFill>
                  <a:srgbClr val="FF0000"/>
                </a:solidFill>
              </a:rPr>
              <a:t>DeCambre</a:t>
            </a:r>
            <a:r>
              <a:rPr lang="en-US" i="1" dirty="0" smtClean="0">
                <a:solidFill>
                  <a:srgbClr val="FF0000"/>
                </a:solidFill>
              </a:rPr>
              <a:t> v Brookline Housing Authority</a:t>
            </a:r>
            <a:r>
              <a:rPr lang="en-US" dirty="0" smtClean="0">
                <a:solidFill>
                  <a:srgbClr val="FF0000"/>
                </a:solidFill>
              </a:rPr>
              <a:t> (</a:t>
            </a:r>
            <a:r>
              <a:rPr lang="en-US" dirty="0" err="1" smtClean="0">
                <a:solidFill>
                  <a:srgbClr val="FF0000"/>
                </a:solidFill>
              </a:rPr>
              <a:t>D.Mass</a:t>
            </a:r>
            <a:r>
              <a:rPr lang="en-US" dirty="0" smtClean="0">
                <a:solidFill>
                  <a:srgbClr val="FF0000"/>
                </a:solidFill>
              </a:rPr>
              <a:t>, No. 14-13425-WGY, March 25, 2015)</a:t>
            </a:r>
            <a:endParaRPr lang="en-US" dirty="0" smtClean="0"/>
          </a:p>
          <a:p>
            <a:endParaRPr lang="en-US" sz="1800" dirty="0" smtClean="0"/>
          </a:p>
          <a:p>
            <a:pPr marL="0" indent="0">
              <a:buNone/>
            </a:pPr>
            <a:endParaRPr lang="en-US" dirty="0"/>
          </a:p>
        </p:txBody>
      </p:sp>
      <p:sp>
        <p:nvSpPr>
          <p:cNvPr id="5" name="Slide Number Placeholder 4"/>
          <p:cNvSpPr>
            <a:spLocks noGrp="1"/>
          </p:cNvSpPr>
          <p:nvPr>
            <p:ph type="sldNum" sz="quarter" idx="12"/>
          </p:nvPr>
        </p:nvSpPr>
        <p:spPr>
          <a:xfrm>
            <a:off x="10363200" y="6356352"/>
            <a:ext cx="1828800" cy="365125"/>
          </a:xfrm>
          <a:prstGeom prst="rect">
            <a:avLst/>
          </a:prstGeom>
        </p:spPr>
        <p:txBody>
          <a:bodyPr/>
          <a:lstStyle/>
          <a:p>
            <a:fld id="{0FF54DE5-C571-48E8-A5BC-B369434E2F44}" type="slidenum">
              <a:rPr lang="en-US" smtClean="0"/>
              <a:pPr/>
              <a:t>6</a:t>
            </a:fld>
            <a:endParaRPr lang="en-US"/>
          </a:p>
        </p:txBody>
      </p:sp>
    </p:spTree>
    <p:extLst>
      <p:ext uri="{BB962C8B-B14F-4D97-AF65-F5344CB8AC3E}">
        <p14:creationId xmlns:p14="http://schemas.microsoft.com/office/powerpoint/2010/main" val="1338696234"/>
      </p:ext>
    </p:extLst>
  </p:cSld>
  <p:clrMapOvr>
    <a:masterClrMapping/>
  </p:clrMapOvr>
  <p:transition>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815" y="613019"/>
            <a:ext cx="9859433" cy="642938"/>
          </a:xfrm>
        </p:spPr>
        <p:txBody>
          <a:bodyPr>
            <a:normAutofit/>
          </a:bodyPr>
          <a:lstStyle/>
          <a:p>
            <a:r>
              <a:rPr lang="en-US" sz="2400" b="1" dirty="0" smtClean="0"/>
              <a:t>Benefits Comparison</a:t>
            </a:r>
            <a:endParaRPr lang="en-US" sz="2400" b="1" dirty="0">
              <a:latin typeface="Trebuchet MS" panose="020B0603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33659599"/>
              </p:ext>
            </p:extLst>
          </p:nvPr>
        </p:nvGraphicFramePr>
        <p:xfrm>
          <a:off x="1125415" y="1340785"/>
          <a:ext cx="9659817" cy="4403520"/>
        </p:xfrm>
        <a:graphic>
          <a:graphicData uri="http://schemas.openxmlformats.org/drawingml/2006/table">
            <a:tbl>
              <a:tblPr firstRow="1" bandRow="1">
                <a:tableStyleId>{073A0DAA-6AF3-43AB-8588-CEC1D06C72B9}</a:tableStyleId>
              </a:tblPr>
              <a:tblGrid>
                <a:gridCol w="3219939"/>
                <a:gridCol w="3219939"/>
                <a:gridCol w="3219939"/>
              </a:tblGrid>
              <a:tr h="6246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u="none" strike="noStrike" cap="none" normalizeH="0" baseline="0" dirty="0" smtClean="0">
                          <a:ln>
                            <a:noFill/>
                          </a:ln>
                          <a:effectLst/>
                        </a:rPr>
                        <a:t>SSI</a:t>
                      </a:r>
                      <a:endParaRPr kumimoji="0" lang="en-US" sz="3200" b="0" i="0" u="none" strike="noStrike" cap="none" normalizeH="0" baseline="0" dirty="0" smtClean="0">
                        <a:ln>
                          <a:noFill/>
                        </a:ln>
                        <a:solidFill>
                          <a:schemeClr val="tx1"/>
                        </a:solidFill>
                        <a:effectLst/>
                        <a:latin typeface="+mj-lt"/>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u="none" strike="noStrike" cap="none" normalizeH="0" baseline="0" dirty="0" smtClean="0">
                          <a:ln>
                            <a:noFill/>
                          </a:ln>
                          <a:effectLst/>
                        </a:rPr>
                        <a:t>SSA</a:t>
                      </a:r>
                      <a:endParaRPr kumimoji="0" lang="en-US" sz="3200" b="0" i="0" u="none" strike="noStrike" cap="none" normalizeH="0" baseline="0" dirty="0" smtClean="0">
                        <a:ln>
                          <a:noFill/>
                        </a:ln>
                        <a:solidFill>
                          <a:schemeClr val="tx1"/>
                        </a:solidFill>
                        <a:effectLst/>
                        <a:latin typeface="+mj-lt"/>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u="none" strike="noStrike" cap="none" normalizeH="0" baseline="0" dirty="0" smtClean="0">
                          <a:ln>
                            <a:noFill/>
                          </a:ln>
                          <a:effectLst/>
                        </a:rPr>
                        <a:t>SSDI</a:t>
                      </a:r>
                      <a:endParaRPr kumimoji="0" lang="en-US" sz="3200" b="0" i="0" u="none" strike="noStrike" cap="none" normalizeH="0" baseline="0" dirty="0" smtClean="0">
                        <a:ln>
                          <a:noFill/>
                        </a:ln>
                        <a:solidFill>
                          <a:schemeClr val="tx1"/>
                        </a:solidFill>
                        <a:effectLst/>
                        <a:latin typeface="+mj-lt"/>
                      </a:endParaRPr>
                    </a:p>
                  </a:txBody>
                  <a:tcPr horzOverflow="overflow"/>
                </a:tc>
              </a:tr>
              <a:tr h="6246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Supplemental Security Income</a:t>
                      </a:r>
                      <a:endParaRPr kumimoji="0" lang="en-US" sz="1800" b="0" i="0" u="none" strike="noStrike" cap="none" normalizeH="0" baseline="0" dirty="0" smtClean="0">
                        <a:ln>
                          <a:noFill/>
                        </a:ln>
                        <a:solidFill>
                          <a:schemeClr val="tx1"/>
                        </a:solidFill>
                        <a:effectLst/>
                        <a:latin typeface="+mj-lt"/>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Social Security</a:t>
                      </a:r>
                      <a:endParaRPr kumimoji="0" lang="en-US" sz="1800" b="0" i="0" u="none" strike="noStrike" cap="none" normalizeH="0" baseline="0" dirty="0" smtClean="0">
                        <a:ln>
                          <a:noFill/>
                        </a:ln>
                        <a:solidFill>
                          <a:schemeClr val="tx1"/>
                        </a:solidFill>
                        <a:effectLst/>
                        <a:latin typeface="+mj-lt"/>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Social Security Disability Income</a:t>
                      </a:r>
                      <a:endParaRPr kumimoji="0" lang="en-US" sz="1800" b="0" i="0" u="none" strike="noStrike" cap="none" normalizeH="0" baseline="0" dirty="0" smtClean="0">
                        <a:ln>
                          <a:noFill/>
                        </a:ln>
                        <a:solidFill>
                          <a:schemeClr val="tx1"/>
                        </a:solidFill>
                        <a:effectLst/>
                        <a:latin typeface="+mj-lt"/>
                      </a:endParaRPr>
                    </a:p>
                  </a:txBody>
                  <a:tcPr horzOverflow="overflow"/>
                </a:tc>
              </a:tr>
              <a:tr h="6246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Disability</a:t>
                      </a:r>
                      <a:endParaRPr kumimoji="0" lang="en-US" sz="1800" b="0" i="0" u="none" strike="noStrike" cap="none" normalizeH="0" baseline="0" dirty="0" smtClean="0">
                        <a:ln>
                          <a:noFill/>
                        </a:ln>
                        <a:solidFill>
                          <a:schemeClr val="tx1"/>
                        </a:solidFill>
                        <a:effectLst/>
                        <a:latin typeface="+mj-lt"/>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Retirement</a:t>
                      </a:r>
                      <a:endParaRPr kumimoji="0" lang="en-US" sz="1800" b="0" i="0" u="none" strike="noStrike" cap="none" normalizeH="0" baseline="0" dirty="0" smtClean="0">
                        <a:ln>
                          <a:noFill/>
                        </a:ln>
                        <a:solidFill>
                          <a:schemeClr val="tx1"/>
                        </a:solidFill>
                        <a:effectLst/>
                        <a:latin typeface="+mj-lt"/>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Disability</a:t>
                      </a:r>
                      <a:endParaRPr kumimoji="0" lang="en-US" sz="1800" b="0" i="0" u="none" strike="noStrike" cap="none" normalizeH="0" baseline="0" dirty="0" smtClean="0">
                        <a:ln>
                          <a:noFill/>
                        </a:ln>
                        <a:solidFill>
                          <a:schemeClr val="tx1"/>
                        </a:solidFill>
                        <a:effectLst/>
                        <a:latin typeface="+mj-lt"/>
                      </a:endParaRPr>
                    </a:p>
                  </a:txBody>
                  <a:tcPr horzOverflow="overflow"/>
                </a:tc>
              </a:tr>
              <a:tr h="6246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No work history required</a:t>
                      </a:r>
                      <a:endParaRPr kumimoji="0" lang="en-US" sz="1800" b="0" i="0" u="none" strike="noStrike" cap="none" normalizeH="0" baseline="0" dirty="0" smtClean="0">
                        <a:ln>
                          <a:noFill/>
                        </a:ln>
                        <a:solidFill>
                          <a:schemeClr val="tx1"/>
                        </a:solidFill>
                        <a:effectLst/>
                        <a:latin typeface="+mj-lt"/>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smtClean="0">
                          <a:ln>
                            <a:noFill/>
                          </a:ln>
                          <a:effectLst/>
                        </a:rPr>
                        <a:t>Work history required</a:t>
                      </a:r>
                      <a:endParaRPr kumimoji="0" lang="en-US" sz="1800" b="0" i="0" u="none" strike="noStrike" cap="none" normalizeH="0" baseline="0" smtClean="0">
                        <a:ln>
                          <a:noFill/>
                        </a:ln>
                        <a:solidFill>
                          <a:schemeClr val="tx1"/>
                        </a:solidFill>
                        <a:effectLst/>
                        <a:latin typeface="+mj-lt"/>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Work history required</a:t>
                      </a:r>
                      <a:endParaRPr kumimoji="0" lang="en-US" sz="1800" b="0" i="0" u="none" strike="noStrike" cap="none" normalizeH="0" baseline="0" dirty="0" smtClean="0">
                        <a:ln>
                          <a:noFill/>
                        </a:ln>
                        <a:solidFill>
                          <a:schemeClr val="tx1"/>
                        </a:solidFill>
                        <a:effectLst/>
                        <a:latin typeface="+mj-lt"/>
                      </a:endParaRPr>
                    </a:p>
                  </a:txBody>
                  <a:tcPr horzOverflow="overflow"/>
                </a:tc>
              </a:tr>
              <a:tr h="6246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kern="1200" cap="none" normalizeH="0" baseline="0" dirty="0" smtClean="0">
                          <a:ln>
                            <a:noFill/>
                          </a:ln>
                          <a:effectLst/>
                        </a:rPr>
                        <a:t>Income Cap - $750/month (2018)</a:t>
                      </a:r>
                      <a:endParaRPr kumimoji="0" lang="en-US" sz="1800" b="0" i="0" u="none" strike="noStrike" kern="1200" cap="none" normalizeH="0" baseline="0" dirty="0" smtClean="0">
                        <a:ln>
                          <a:noFill/>
                        </a:ln>
                        <a:solidFill>
                          <a:schemeClr val="tx1"/>
                        </a:solidFill>
                        <a:effectLst/>
                        <a:latin typeface="+mj-lt"/>
                        <a:ea typeface="+mn-ea"/>
                        <a:cs typeface="+mn-cs"/>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kern="1200" cap="none" normalizeH="0" baseline="0" dirty="0" smtClean="0">
                          <a:ln>
                            <a:noFill/>
                          </a:ln>
                          <a:effectLst/>
                        </a:rPr>
                        <a:t>Income Cap – Depends on work record</a:t>
                      </a:r>
                      <a:endParaRPr kumimoji="0" lang="en-US" sz="1800" b="0" i="0" u="none" strike="noStrike" kern="1200" cap="none" normalizeH="0" baseline="0" dirty="0" smtClean="0">
                        <a:ln>
                          <a:noFill/>
                        </a:ln>
                        <a:solidFill>
                          <a:schemeClr val="tx1"/>
                        </a:solidFill>
                        <a:effectLst/>
                        <a:latin typeface="+mj-lt"/>
                        <a:ea typeface="+mn-ea"/>
                        <a:cs typeface="+mn-cs"/>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kern="1200" cap="none" normalizeH="0" baseline="0" dirty="0" smtClean="0">
                          <a:ln>
                            <a:noFill/>
                          </a:ln>
                          <a:effectLst/>
                        </a:rPr>
                        <a:t>Income Cap – Depends on work record</a:t>
                      </a:r>
                      <a:endParaRPr kumimoji="0" lang="en-US" sz="1800" b="0" i="0" u="none" strike="noStrike" kern="1200" cap="none" normalizeH="0" baseline="0" dirty="0" smtClean="0">
                        <a:ln>
                          <a:noFill/>
                        </a:ln>
                        <a:solidFill>
                          <a:schemeClr val="tx1"/>
                        </a:solidFill>
                        <a:effectLst/>
                        <a:latin typeface="+mj-lt"/>
                        <a:ea typeface="+mn-ea"/>
                        <a:cs typeface="+mn-cs"/>
                      </a:endParaRPr>
                    </a:p>
                  </a:txBody>
                  <a:tcPr horzOverflow="overflow"/>
                </a:tc>
              </a:tr>
              <a:tr h="6246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smtClean="0">
                          <a:ln>
                            <a:noFill/>
                          </a:ln>
                          <a:effectLst/>
                        </a:rPr>
                        <a:t>Resource Cap - $2,000</a:t>
                      </a:r>
                      <a:endParaRPr kumimoji="0" lang="en-US" sz="1800" b="0" i="0" u="none" strike="noStrike" cap="none" normalizeH="0" baseline="0" smtClean="0">
                        <a:ln>
                          <a:noFill/>
                        </a:ln>
                        <a:solidFill>
                          <a:schemeClr val="tx1"/>
                        </a:solidFill>
                        <a:effectLst/>
                        <a:latin typeface="+mj-lt"/>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No Resource Cap</a:t>
                      </a:r>
                      <a:endParaRPr kumimoji="0" lang="en-US" sz="1800" b="0" i="0" u="none" strike="noStrike" cap="none" normalizeH="0" baseline="0" dirty="0" smtClean="0">
                        <a:ln>
                          <a:noFill/>
                        </a:ln>
                        <a:solidFill>
                          <a:schemeClr val="tx1"/>
                        </a:solidFill>
                        <a:effectLst/>
                        <a:latin typeface="+mj-lt"/>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No Resource Cap</a:t>
                      </a:r>
                      <a:endParaRPr kumimoji="0" lang="en-US" sz="1800" b="0" i="0" u="none" strike="noStrike" cap="none" normalizeH="0" baseline="0" dirty="0" smtClean="0">
                        <a:ln>
                          <a:noFill/>
                        </a:ln>
                        <a:solidFill>
                          <a:schemeClr val="tx1"/>
                        </a:solidFill>
                        <a:effectLst/>
                        <a:latin typeface="+mj-lt"/>
                      </a:endParaRPr>
                    </a:p>
                  </a:txBody>
                  <a:tcPr horzOverflow="overflow"/>
                </a:tc>
              </a:tr>
              <a:tr h="6246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kern="1200" cap="none" normalizeH="0" baseline="0" dirty="0" smtClean="0">
                          <a:ln>
                            <a:noFill/>
                          </a:ln>
                          <a:effectLst/>
                        </a:rPr>
                        <a:t>Always Medicaid</a:t>
                      </a:r>
                      <a:endParaRPr kumimoji="0" lang="en-US" sz="1800" b="0" i="0" u="none" strike="noStrike" kern="1200" cap="none" normalizeH="0" baseline="0" dirty="0" smtClean="0">
                        <a:ln>
                          <a:noFill/>
                        </a:ln>
                        <a:solidFill>
                          <a:schemeClr val="tx1"/>
                        </a:solidFill>
                        <a:effectLst/>
                        <a:latin typeface="+mj-lt"/>
                        <a:ea typeface="+mn-ea"/>
                        <a:cs typeface="+mn-cs"/>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kern="1200" cap="none" normalizeH="0" baseline="0" dirty="0" smtClean="0">
                          <a:ln>
                            <a:noFill/>
                          </a:ln>
                          <a:effectLst/>
                        </a:rPr>
                        <a:t>Typically Medicare</a:t>
                      </a:r>
                      <a:endParaRPr kumimoji="0" lang="en-US" sz="1800" b="0" i="0" u="none" strike="noStrike" kern="1200" cap="none" normalizeH="0" baseline="0" dirty="0" smtClean="0">
                        <a:ln>
                          <a:noFill/>
                        </a:ln>
                        <a:solidFill>
                          <a:schemeClr val="tx1"/>
                        </a:solidFill>
                        <a:effectLst/>
                        <a:latin typeface="+mj-lt"/>
                        <a:ea typeface="+mn-ea"/>
                        <a:cs typeface="+mn-cs"/>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kern="1200" cap="none" normalizeH="0" baseline="0" dirty="0" smtClean="0">
                          <a:ln>
                            <a:noFill/>
                          </a:ln>
                          <a:effectLst/>
                        </a:rPr>
                        <a:t>Typically Medicare</a:t>
                      </a:r>
                      <a:endParaRPr kumimoji="0" lang="en-US" sz="1800" b="0" i="0" u="none" strike="noStrike" kern="1200" cap="none" normalizeH="0" baseline="0" dirty="0" smtClean="0">
                        <a:ln>
                          <a:noFill/>
                        </a:ln>
                        <a:solidFill>
                          <a:schemeClr val="tx1"/>
                        </a:solidFill>
                        <a:effectLst/>
                        <a:latin typeface="+mj-lt"/>
                        <a:ea typeface="+mn-ea"/>
                        <a:cs typeface="+mn-cs"/>
                      </a:endParaRPr>
                    </a:p>
                  </a:txBody>
                  <a:tcPr horzOverflow="overflow"/>
                </a:tc>
              </a:tr>
            </a:tbl>
          </a:graphicData>
        </a:graphic>
      </p:graphicFrame>
      <p:sp>
        <p:nvSpPr>
          <p:cNvPr id="6" name="Slide Number Placeholder 5"/>
          <p:cNvSpPr>
            <a:spLocks noGrp="1"/>
          </p:cNvSpPr>
          <p:nvPr>
            <p:ph type="sldNum" sz="quarter" idx="12"/>
          </p:nvPr>
        </p:nvSpPr>
        <p:spPr>
          <a:xfrm>
            <a:off x="10363200" y="6356352"/>
            <a:ext cx="1828800" cy="365125"/>
          </a:xfrm>
          <a:prstGeom prst="rect">
            <a:avLst/>
          </a:prstGeom>
        </p:spPr>
        <p:txBody>
          <a:bodyPr/>
          <a:lstStyle/>
          <a:p>
            <a:fld id="{0FF54DE5-C571-48E8-A5BC-B369434E2F44}" type="slidenum">
              <a:rPr lang="en-US" smtClean="0"/>
              <a:pPr/>
              <a:t>7</a:t>
            </a:fld>
            <a:endParaRPr lang="en-US"/>
          </a:p>
        </p:txBody>
      </p:sp>
    </p:spTree>
    <p:extLst>
      <p:ext uri="{BB962C8B-B14F-4D97-AF65-F5344CB8AC3E}">
        <p14:creationId xmlns:p14="http://schemas.microsoft.com/office/powerpoint/2010/main" val="3669481872"/>
      </p:ext>
    </p:extLst>
  </p:cSld>
  <p:clrMapOvr>
    <a:masterClrMapping/>
  </p:clrMapOvr>
  <p:transition>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01573000"/>
              </p:ext>
            </p:extLst>
          </p:nvPr>
        </p:nvGraphicFramePr>
        <p:xfrm>
          <a:off x="1090247" y="777112"/>
          <a:ext cx="9741876" cy="4808620"/>
        </p:xfrm>
        <a:graphic>
          <a:graphicData uri="http://schemas.openxmlformats.org/drawingml/2006/table">
            <a:tbl>
              <a:tblPr firstRow="1" bandRow="1">
                <a:tableStyleId>{073A0DAA-6AF3-43AB-8588-CEC1D06C72B9}</a:tableStyleId>
              </a:tblPr>
              <a:tblGrid>
                <a:gridCol w="3247292"/>
                <a:gridCol w="3247292"/>
                <a:gridCol w="3247292"/>
              </a:tblGrid>
              <a:tr h="1035910">
                <a:tc>
                  <a:txBody>
                    <a:bodyPr/>
                    <a:lstStyle/>
                    <a:p>
                      <a:pPr algn="ctr"/>
                      <a:r>
                        <a:rPr lang="en-US" sz="3200" dirty="0" smtClean="0"/>
                        <a:t>Medicaid</a:t>
                      </a:r>
                      <a:endParaRPr lang="en-US" sz="3200" dirty="0">
                        <a:solidFill>
                          <a:schemeClr val="tx2"/>
                        </a:solidFill>
                        <a:latin typeface="Trebuchet MS" pitchFamily="34" charset="0"/>
                      </a:endParaRPr>
                    </a:p>
                  </a:txBody>
                  <a:tcPr/>
                </a:tc>
                <a:tc>
                  <a:txBody>
                    <a:bodyPr/>
                    <a:lstStyle/>
                    <a:p>
                      <a:pPr algn="ctr"/>
                      <a:r>
                        <a:rPr lang="en-US" sz="3200" dirty="0" smtClean="0"/>
                        <a:t>Medicaid Expansion</a:t>
                      </a:r>
                      <a:endParaRPr lang="en-US" sz="3200" dirty="0">
                        <a:solidFill>
                          <a:schemeClr val="tx2"/>
                        </a:solidFill>
                        <a:latin typeface="Trebuchet MS" pitchFamily="34" charset="0"/>
                      </a:endParaRPr>
                    </a:p>
                  </a:txBody>
                  <a:tcPr/>
                </a:tc>
                <a:tc>
                  <a:txBody>
                    <a:bodyPr/>
                    <a:lstStyle/>
                    <a:p>
                      <a:pPr algn="ctr"/>
                      <a:r>
                        <a:rPr lang="en-US" sz="3200" dirty="0" smtClean="0"/>
                        <a:t>Medicare</a:t>
                      </a:r>
                      <a:endParaRPr lang="en-US" sz="3200" dirty="0">
                        <a:solidFill>
                          <a:schemeClr val="tx2"/>
                        </a:solidFill>
                        <a:latin typeface="Trebuchet MS" pitchFamily="34" charset="0"/>
                      </a:endParaRPr>
                    </a:p>
                  </a:txBody>
                  <a:tcPr/>
                </a:tc>
              </a:tr>
              <a:tr h="499310">
                <a:tc>
                  <a:txBody>
                    <a:bodyPr/>
                    <a:lstStyle/>
                    <a:p>
                      <a:r>
                        <a:rPr lang="en-US" sz="1800" dirty="0" smtClean="0"/>
                        <a:t>Health</a:t>
                      </a:r>
                      <a:r>
                        <a:rPr lang="en-US" sz="1800" baseline="0" dirty="0" smtClean="0"/>
                        <a:t> Care</a:t>
                      </a:r>
                      <a:endParaRPr lang="en-US" sz="1800" dirty="0">
                        <a:latin typeface="Trebuchet MS" pitchFamily="34" charset="0"/>
                      </a:endParaRPr>
                    </a:p>
                  </a:txBody>
                  <a:tcPr/>
                </a:tc>
                <a:tc>
                  <a:txBody>
                    <a:bodyPr/>
                    <a:lstStyle/>
                    <a:p>
                      <a:r>
                        <a:rPr lang="en-US" sz="1800" dirty="0" smtClean="0"/>
                        <a:t>Health Care</a:t>
                      </a:r>
                      <a:endParaRPr lang="en-US" sz="1800" dirty="0">
                        <a:latin typeface="Trebuchet MS" pitchFamily="34" charset="0"/>
                      </a:endParaRPr>
                    </a:p>
                  </a:txBody>
                  <a:tcPr/>
                </a:tc>
                <a:tc>
                  <a:txBody>
                    <a:bodyPr/>
                    <a:lstStyle/>
                    <a:p>
                      <a:r>
                        <a:rPr lang="en-US" sz="1800" dirty="0" smtClean="0"/>
                        <a:t>Health Insurance</a:t>
                      </a:r>
                      <a:endParaRPr lang="en-US" sz="1800" dirty="0">
                        <a:latin typeface="Trebuchet MS" pitchFamily="34" charset="0"/>
                      </a:endParaRPr>
                    </a:p>
                  </a:txBody>
                  <a:tcPr/>
                </a:tc>
              </a:tr>
              <a:tr h="816853">
                <a:tc>
                  <a:txBody>
                    <a:bodyPr/>
                    <a:lstStyle/>
                    <a:p>
                      <a:r>
                        <a:rPr lang="en-US" sz="1800" dirty="0" smtClean="0"/>
                        <a:t>Individual State Administration</a:t>
                      </a:r>
                      <a:endParaRPr lang="en-US" sz="1800" dirty="0">
                        <a:latin typeface="Trebuchet MS" pitchFamily="34" charset="0"/>
                      </a:endParaRPr>
                    </a:p>
                  </a:txBody>
                  <a:tcPr/>
                </a:tc>
                <a:tc>
                  <a:txBody>
                    <a:bodyPr/>
                    <a:lstStyle/>
                    <a:p>
                      <a:r>
                        <a:rPr lang="en-US" sz="1800" dirty="0" smtClean="0"/>
                        <a:t>Individual State Administration and “Opt-In”</a:t>
                      </a:r>
                      <a:endParaRPr lang="en-US" sz="1800" dirty="0">
                        <a:latin typeface="Trebuchet MS" pitchFamily="34" charset="0"/>
                      </a:endParaRPr>
                    </a:p>
                  </a:txBody>
                  <a:tcPr/>
                </a:tc>
                <a:tc>
                  <a:txBody>
                    <a:bodyPr/>
                    <a:lstStyle/>
                    <a:p>
                      <a:r>
                        <a:rPr lang="en-US" sz="1800" dirty="0" smtClean="0"/>
                        <a:t>Federal Administration</a:t>
                      </a:r>
                      <a:endParaRPr lang="en-US" sz="1800" dirty="0">
                        <a:latin typeface="Trebuchet MS" pitchFamily="34" charset="0"/>
                      </a:endParaRPr>
                    </a:p>
                  </a:txBody>
                  <a:tcPr/>
                </a:tc>
              </a:tr>
              <a:tr h="621546">
                <a:tc>
                  <a:txBody>
                    <a:bodyPr/>
                    <a:lstStyle/>
                    <a:p>
                      <a:r>
                        <a:rPr lang="en-US" sz="1800" dirty="0" smtClean="0"/>
                        <a:t>Financial </a:t>
                      </a:r>
                      <a:r>
                        <a:rPr lang="en-US" sz="1800" u="sng" dirty="0" smtClean="0"/>
                        <a:t>&amp;</a:t>
                      </a:r>
                      <a:r>
                        <a:rPr lang="en-US" sz="1800" u="none" baseline="0" dirty="0" smtClean="0"/>
                        <a:t> Disability Qualification</a:t>
                      </a:r>
                      <a:endParaRPr lang="en-US" sz="1800" dirty="0">
                        <a:latin typeface="Trebuchet MS" pitchFamily="34" charset="0"/>
                      </a:endParaRPr>
                    </a:p>
                  </a:txBody>
                  <a:tcPr/>
                </a:tc>
                <a:tc>
                  <a:txBody>
                    <a:bodyPr/>
                    <a:lstStyle/>
                    <a:p>
                      <a:r>
                        <a:rPr lang="en-US" sz="1800" dirty="0" smtClean="0"/>
                        <a:t>Financial Qualification</a:t>
                      </a:r>
                      <a:r>
                        <a:rPr lang="en-US" sz="1800" baseline="0" dirty="0" smtClean="0"/>
                        <a:t> for Income only</a:t>
                      </a:r>
                      <a:endParaRPr lang="en-US" sz="1800" dirty="0">
                        <a:latin typeface="Trebuchet MS" pitchFamily="34" charset="0"/>
                      </a:endParaRPr>
                    </a:p>
                  </a:txBody>
                  <a:tcPr/>
                </a:tc>
                <a:tc>
                  <a:txBody>
                    <a:bodyPr/>
                    <a:lstStyle/>
                    <a:p>
                      <a:r>
                        <a:rPr lang="en-US" sz="1800" dirty="0" smtClean="0"/>
                        <a:t>Age </a:t>
                      </a:r>
                      <a:r>
                        <a:rPr lang="en-US" sz="1800" u="sng" dirty="0" smtClean="0"/>
                        <a:t>OR</a:t>
                      </a:r>
                      <a:r>
                        <a:rPr lang="en-US" sz="1800" u="none" dirty="0" smtClean="0"/>
                        <a:t> Disability Qualification</a:t>
                      </a:r>
                      <a:endParaRPr lang="en-US" sz="1800" dirty="0">
                        <a:latin typeface="Trebuchet MS" pitchFamily="34" charset="0"/>
                      </a:endParaRPr>
                    </a:p>
                  </a:txBody>
                  <a:tcPr/>
                </a:tc>
              </a:tr>
              <a:tr h="1154300">
                <a:tc>
                  <a:txBody>
                    <a:bodyPr/>
                    <a:lstStyle/>
                    <a:p>
                      <a:r>
                        <a:rPr lang="en-US" sz="1800" dirty="0" smtClean="0"/>
                        <a:t>Covers in-home care programs, skilled nursing</a:t>
                      </a:r>
                      <a:r>
                        <a:rPr lang="en-US" sz="1800" baseline="0" dirty="0" smtClean="0"/>
                        <a:t> care, long term care, prescriptions</a:t>
                      </a:r>
                      <a:endParaRPr lang="en-US" sz="1800" dirty="0">
                        <a:latin typeface="Trebuchet MS" pitchFamily="34" charset="0"/>
                      </a:endParaRPr>
                    </a:p>
                  </a:txBody>
                  <a:tcPr/>
                </a:tc>
                <a:tc>
                  <a:txBody>
                    <a:bodyPr/>
                    <a:lstStyle/>
                    <a:p>
                      <a:r>
                        <a:rPr lang="en-US" sz="1800" dirty="0" smtClean="0"/>
                        <a:t>Does NOT cover in-home</a:t>
                      </a:r>
                      <a:r>
                        <a:rPr lang="en-US" sz="1800" baseline="0" dirty="0" smtClean="0"/>
                        <a:t> care or long-term care</a:t>
                      </a:r>
                      <a:endParaRPr lang="en-US" sz="1800" dirty="0">
                        <a:latin typeface="Trebuchet MS" pitchFamily="34" charset="0"/>
                      </a:endParaRPr>
                    </a:p>
                  </a:txBody>
                  <a:tcPr/>
                </a:tc>
                <a:tc>
                  <a:txBody>
                    <a:bodyPr/>
                    <a:lstStyle/>
                    <a:p>
                      <a:r>
                        <a:rPr lang="en-US" sz="1800" dirty="0" smtClean="0"/>
                        <a:t>Covers hospitalization,</a:t>
                      </a:r>
                      <a:r>
                        <a:rPr lang="en-US" sz="1800" baseline="0" dirty="0" smtClean="0"/>
                        <a:t> 100 days max rehabilitation, prescriptions</a:t>
                      </a:r>
                      <a:endParaRPr lang="en-US" sz="1800" dirty="0">
                        <a:latin typeface="Trebuchet MS" pitchFamily="34" charset="0"/>
                      </a:endParaRPr>
                    </a:p>
                  </a:txBody>
                  <a:tcPr/>
                </a:tc>
              </a:tr>
              <a:tr h="499310">
                <a:tc>
                  <a:txBody>
                    <a:bodyPr/>
                    <a:lstStyle/>
                    <a:p>
                      <a:r>
                        <a:rPr lang="en-US" sz="1800" dirty="0" smtClean="0"/>
                        <a:t>Estate Recovery:</a:t>
                      </a:r>
                      <a:r>
                        <a:rPr lang="en-US" sz="1800" baseline="0" dirty="0" smtClean="0"/>
                        <a:t> </a:t>
                      </a:r>
                      <a:r>
                        <a:rPr lang="en-US" sz="1800" u="sng" baseline="0" dirty="0" smtClean="0"/>
                        <a:t>YES</a:t>
                      </a:r>
                      <a:endParaRPr lang="en-US" sz="1800" dirty="0">
                        <a:latin typeface="Trebuchet MS" pitchFamily="34" charset="0"/>
                      </a:endParaRPr>
                    </a:p>
                  </a:txBody>
                  <a:tcPr/>
                </a:tc>
                <a:tc>
                  <a:txBody>
                    <a:bodyPr/>
                    <a:lstStyle/>
                    <a:p>
                      <a:r>
                        <a:rPr lang="en-US" sz="1800" dirty="0" smtClean="0"/>
                        <a:t>Estate</a:t>
                      </a:r>
                      <a:r>
                        <a:rPr lang="en-US" sz="1800" baseline="0" dirty="0" smtClean="0"/>
                        <a:t> Recover: </a:t>
                      </a:r>
                      <a:r>
                        <a:rPr lang="en-US" sz="1800" u="sng" baseline="0" dirty="0" smtClean="0"/>
                        <a:t>NO**</a:t>
                      </a:r>
                      <a:endParaRPr lang="en-US" sz="1800" b="1" dirty="0">
                        <a:solidFill>
                          <a:srgbClr val="FF0000"/>
                        </a:solidFill>
                        <a:latin typeface="Trebuchet MS" pitchFamily="34" charset="0"/>
                      </a:endParaRPr>
                    </a:p>
                  </a:txBody>
                  <a:tcPr/>
                </a:tc>
                <a:tc>
                  <a:txBody>
                    <a:bodyPr/>
                    <a:lstStyle/>
                    <a:p>
                      <a:r>
                        <a:rPr lang="en-US" sz="1800" dirty="0" smtClean="0"/>
                        <a:t>Estate Recovery:</a:t>
                      </a:r>
                      <a:r>
                        <a:rPr lang="en-US" sz="1800" baseline="0" dirty="0" smtClean="0"/>
                        <a:t> </a:t>
                      </a:r>
                      <a:r>
                        <a:rPr lang="en-US" sz="1800" u="sng" baseline="0" dirty="0" smtClean="0"/>
                        <a:t>NO</a:t>
                      </a:r>
                      <a:endParaRPr lang="en-US" sz="1800" dirty="0">
                        <a:latin typeface="Trebuchet MS" pitchFamily="34" charset="0"/>
                      </a:endParaRPr>
                    </a:p>
                  </a:txBody>
                  <a:tcPr/>
                </a:tc>
              </a:tr>
            </a:tbl>
          </a:graphicData>
        </a:graphic>
      </p:graphicFrame>
      <p:sp>
        <p:nvSpPr>
          <p:cNvPr id="6" name="Slide Number Placeholder 5"/>
          <p:cNvSpPr>
            <a:spLocks noGrp="1"/>
          </p:cNvSpPr>
          <p:nvPr>
            <p:ph type="sldNum" sz="quarter" idx="12"/>
          </p:nvPr>
        </p:nvSpPr>
        <p:spPr>
          <a:xfrm>
            <a:off x="10363200" y="6356352"/>
            <a:ext cx="1828800" cy="365125"/>
          </a:xfrm>
          <a:prstGeom prst="rect">
            <a:avLst/>
          </a:prstGeom>
        </p:spPr>
        <p:txBody>
          <a:bodyPr/>
          <a:lstStyle/>
          <a:p>
            <a:fld id="{0FF54DE5-C571-48E8-A5BC-B369434E2F44}" type="slidenum">
              <a:rPr lang="en-US" smtClean="0"/>
              <a:pPr/>
              <a:t>8</a:t>
            </a:fld>
            <a:endParaRPr lang="en-US"/>
          </a:p>
        </p:txBody>
      </p:sp>
    </p:spTree>
    <p:extLst>
      <p:ext uri="{BB962C8B-B14F-4D97-AF65-F5344CB8AC3E}">
        <p14:creationId xmlns:p14="http://schemas.microsoft.com/office/powerpoint/2010/main" val="3669481872"/>
      </p:ext>
    </p:extLst>
  </p:cSld>
  <p:clrMapOvr>
    <a:masterClrMapping/>
  </p:clrMapOvr>
  <p:transition>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1153" y="659911"/>
            <a:ext cx="9859433" cy="642938"/>
          </a:xfrm>
        </p:spPr>
        <p:txBody>
          <a:bodyPr/>
          <a:lstStyle/>
          <a:p>
            <a:r>
              <a:rPr lang="en-US" b="1" dirty="0" smtClean="0">
                <a:latin typeface="Trebuchet MS" panose="020B0603020202020204" pitchFamily="34" charset="0"/>
              </a:rPr>
              <a:t>What Can an SNT Pay For?</a:t>
            </a:r>
            <a:endParaRPr lang="en-US" b="1" dirty="0">
              <a:latin typeface="Trebuchet MS" panose="020B0603020202020204" pitchFamily="34" charset="0"/>
            </a:endParaRPr>
          </a:p>
        </p:txBody>
      </p:sp>
      <p:sp>
        <p:nvSpPr>
          <p:cNvPr id="3" name="Content Placeholder 2"/>
          <p:cNvSpPr>
            <a:spLocks noGrp="1"/>
          </p:cNvSpPr>
          <p:nvPr>
            <p:ph idx="1"/>
          </p:nvPr>
        </p:nvSpPr>
        <p:spPr>
          <a:xfrm>
            <a:off x="1069731" y="1896762"/>
            <a:ext cx="9982200" cy="4961238"/>
          </a:xfrm>
        </p:spPr>
        <p:txBody>
          <a:bodyPr>
            <a:normAutofit/>
          </a:bodyPr>
          <a:lstStyle/>
          <a:p>
            <a:r>
              <a:rPr lang="en-US" sz="1800" dirty="0" smtClean="0">
                <a:latin typeface="Trebuchet MS" pitchFamily="34" charset="0"/>
              </a:rPr>
              <a:t>Recreation: vacation, companionship services, entertainment, pets, cable TV, subscriptions</a:t>
            </a:r>
          </a:p>
          <a:p>
            <a:r>
              <a:rPr lang="en-US" sz="1800" dirty="0" smtClean="0">
                <a:latin typeface="Trebuchet MS" pitchFamily="34" charset="0"/>
              </a:rPr>
              <a:t>Medical Care (not covered by benefits): dental, glasses, hearing aids, massage, co-pays, vitamins/supplements, hair care, personal supplies</a:t>
            </a:r>
          </a:p>
          <a:p>
            <a:r>
              <a:rPr lang="en-US" sz="1800" dirty="0" smtClean="0">
                <a:latin typeface="Trebuchet MS" pitchFamily="34" charset="0"/>
              </a:rPr>
              <a:t>Household: home purchase, maintenance, clothing, telephone, appliances, furniture, insurance, accessibility upgrades</a:t>
            </a:r>
          </a:p>
          <a:p>
            <a:r>
              <a:rPr lang="en-US" sz="1800" dirty="0" smtClean="0">
                <a:latin typeface="Trebuchet MS" pitchFamily="34" charset="0"/>
              </a:rPr>
              <a:t>Transportation: public services, vehicle, auto insurance, gas, vehicle maintenance</a:t>
            </a:r>
          </a:p>
          <a:p>
            <a:r>
              <a:rPr lang="en-US" sz="1800" dirty="0" smtClean="0">
                <a:latin typeface="Trebuchet MS" pitchFamily="34" charset="0"/>
              </a:rPr>
              <a:t>Education: public/private, training, computer/software, books, vocational training</a:t>
            </a:r>
          </a:p>
          <a:p>
            <a:r>
              <a:rPr lang="en-US" sz="1800" dirty="0" smtClean="0">
                <a:latin typeface="Trebuchet MS" pitchFamily="34" charset="0"/>
              </a:rPr>
              <a:t>Services: attorney/accountant fees, alternative therapies, conservator/guardian fees, burial plan</a:t>
            </a:r>
          </a:p>
          <a:p>
            <a:r>
              <a:rPr lang="en-US" sz="1800" i="1" dirty="0" smtClean="0">
                <a:solidFill>
                  <a:srgbClr val="FF0000"/>
                </a:solidFill>
              </a:rPr>
              <a:t>Lewis v. Alexander,  </a:t>
            </a:r>
            <a:r>
              <a:rPr lang="en-US" sz="1800" dirty="0" smtClean="0">
                <a:solidFill>
                  <a:srgbClr val="FF0000"/>
                </a:solidFill>
              </a:rPr>
              <a:t>685 F.3d 325 (3</a:t>
            </a:r>
            <a:r>
              <a:rPr lang="en-US" sz="1800" baseline="30000" dirty="0" smtClean="0">
                <a:solidFill>
                  <a:srgbClr val="FF0000"/>
                </a:solidFill>
              </a:rPr>
              <a:t>rd</a:t>
            </a:r>
            <a:r>
              <a:rPr lang="en-US" sz="1800" dirty="0" smtClean="0">
                <a:solidFill>
                  <a:srgbClr val="FF0000"/>
                </a:solidFill>
              </a:rPr>
              <a:t> Cir. 2012)</a:t>
            </a:r>
          </a:p>
          <a:p>
            <a:pPr>
              <a:buNone/>
            </a:pPr>
            <a:endParaRPr lang="en-US" sz="1800" dirty="0">
              <a:latin typeface="Trebuchet MS" pitchFamily="34" charset="0"/>
            </a:endParaRPr>
          </a:p>
        </p:txBody>
      </p:sp>
      <p:sp>
        <p:nvSpPr>
          <p:cNvPr id="5" name="Slide Number Placeholder 4"/>
          <p:cNvSpPr>
            <a:spLocks noGrp="1"/>
          </p:cNvSpPr>
          <p:nvPr>
            <p:ph type="sldNum" sz="quarter" idx="12"/>
          </p:nvPr>
        </p:nvSpPr>
        <p:spPr>
          <a:xfrm>
            <a:off x="10363200" y="6356352"/>
            <a:ext cx="1828800" cy="365125"/>
          </a:xfrm>
          <a:prstGeom prst="rect">
            <a:avLst/>
          </a:prstGeom>
        </p:spPr>
        <p:txBody>
          <a:bodyPr/>
          <a:lstStyle/>
          <a:p>
            <a:fld id="{0FF54DE5-C571-48E8-A5BC-B369434E2F44}" type="slidenum">
              <a:rPr lang="en-US" smtClean="0"/>
              <a:pPr/>
              <a:t>9</a:t>
            </a:fld>
            <a:endParaRPr lang="en-US"/>
          </a:p>
        </p:txBody>
      </p:sp>
    </p:spTree>
    <p:extLst>
      <p:ext uri="{BB962C8B-B14F-4D97-AF65-F5344CB8AC3E}">
        <p14:creationId xmlns:p14="http://schemas.microsoft.com/office/powerpoint/2010/main" val="1839164497"/>
      </p:ext>
    </p:extLst>
  </p:cSld>
  <p:clrMapOvr>
    <a:masterClrMapping/>
  </p:clrMapOvr>
  <p:transition>
    <p:push/>
  </p:transition>
  <p:timing>
    <p:tnLst>
      <p:par>
        <p:cTn id="1" dur="indefinite" restart="never" nodeType="tmRoot"/>
      </p:par>
    </p:tnLst>
  </p:timing>
</p:sld>
</file>

<file path=ppt/theme/_rels/theme7.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BOKF PP Theme">
  <a:themeElements>
    <a:clrScheme name="3_BOK PPT 9">
      <a:dk1>
        <a:srgbClr val="FFFFFF"/>
      </a:dk1>
      <a:lt1>
        <a:srgbClr val="FFFFFF"/>
      </a:lt1>
      <a:dk2>
        <a:srgbClr val="FFFFFF"/>
      </a:dk2>
      <a:lt2>
        <a:srgbClr val="808284"/>
      </a:lt2>
      <a:accent1>
        <a:srgbClr val="A71930"/>
      </a:accent1>
      <a:accent2>
        <a:srgbClr val="808284"/>
      </a:accent2>
      <a:accent3>
        <a:srgbClr val="FFFFFF"/>
      </a:accent3>
      <a:accent4>
        <a:srgbClr val="DADADA"/>
      </a:accent4>
      <a:accent5>
        <a:srgbClr val="D0ABAD"/>
      </a:accent5>
      <a:accent6>
        <a:srgbClr val="737577"/>
      </a:accent6>
      <a:hlink>
        <a:srgbClr val="FF9700"/>
      </a:hlink>
      <a:folHlink>
        <a:srgbClr val="A8B400"/>
      </a:folHlink>
    </a:clrScheme>
    <a:fontScheme name="3_BOK PPT">
      <a:majorFont>
        <a:latin typeface="Arial"/>
        <a:ea typeface="ヒラギノ角ゴ ProN W3"/>
        <a:cs typeface=""/>
      </a:majorFont>
      <a:minorFont>
        <a:latin typeface="Arial"/>
        <a:ea typeface="ヒラギノ角ゴ ProN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rgbClr val="808080"/>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642938"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000000"/>
            </a:solidFill>
            <a:effectLst/>
            <a:latin typeface="Arial" charset="0"/>
            <a:ea typeface="ヒラギノ角ゴ ProN W3" pitchFamily="1" charset="-128"/>
          </a:defRPr>
        </a:defPPr>
      </a:lstStyle>
    </a:spDef>
    <a:lnDef>
      <a:spPr bwMode="auto">
        <a:xfrm>
          <a:off x="0" y="0"/>
          <a:ext cx="1" cy="1"/>
        </a:xfrm>
        <a:custGeom>
          <a:avLst/>
          <a:gdLst/>
          <a:ahLst/>
          <a:cxnLst/>
          <a:rect l="0" t="0" r="0" b="0"/>
          <a:pathLst/>
        </a:custGeom>
        <a:noFill/>
        <a:ln w="25400" cap="flat" cmpd="sng" algn="ctr">
          <a:solidFill>
            <a:srgbClr val="808080"/>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642938"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000000"/>
            </a:solidFill>
            <a:effectLst/>
            <a:latin typeface="Arial" charset="0"/>
            <a:ea typeface="ヒラギノ角ゴ ProN W3" pitchFamily="1" charset="-128"/>
          </a:defRPr>
        </a:defPPr>
      </a:lstStyle>
    </a:lnDef>
  </a:objectDefaults>
  <a:extraClrSchemeLst>
    <a:extraClrScheme>
      <a:clrScheme name="3_BOK PPT 1">
        <a:dk1>
          <a:srgbClr val="000000"/>
        </a:dk1>
        <a:lt1>
          <a:srgbClr val="FFFFFF"/>
        </a:lt1>
        <a:dk2>
          <a:srgbClr val="FFFFFF"/>
        </a:dk2>
        <a:lt2>
          <a:srgbClr val="808284"/>
        </a:lt2>
        <a:accent1>
          <a:srgbClr val="A71930"/>
        </a:accent1>
        <a:accent2>
          <a:srgbClr val="808284"/>
        </a:accent2>
        <a:accent3>
          <a:srgbClr val="FFFFFF"/>
        </a:accent3>
        <a:accent4>
          <a:srgbClr val="000000"/>
        </a:accent4>
        <a:accent5>
          <a:srgbClr val="D0ABAD"/>
        </a:accent5>
        <a:accent6>
          <a:srgbClr val="737577"/>
        </a:accent6>
        <a:hlink>
          <a:srgbClr val="00759A"/>
        </a:hlink>
        <a:folHlink>
          <a:srgbClr val="6773B6"/>
        </a:folHlink>
      </a:clrScheme>
      <a:clrMap bg1="lt1" tx1="dk1" bg2="lt2" tx2="dk2" accent1="accent1" accent2="accent2" accent3="accent3" accent4="accent4" accent5="accent5" accent6="accent6" hlink="hlink" folHlink="folHlink"/>
    </a:extraClrScheme>
    <a:extraClrScheme>
      <a:clrScheme name="3_BOK PPT 2">
        <a:dk1>
          <a:srgbClr val="000000"/>
        </a:dk1>
        <a:lt1>
          <a:srgbClr val="FFFFFF"/>
        </a:lt1>
        <a:dk2>
          <a:srgbClr val="FFFFFF"/>
        </a:dk2>
        <a:lt2>
          <a:srgbClr val="808284"/>
        </a:lt2>
        <a:accent1>
          <a:srgbClr val="A71930"/>
        </a:accent1>
        <a:accent2>
          <a:srgbClr val="808284"/>
        </a:accent2>
        <a:accent3>
          <a:srgbClr val="FFFFFF"/>
        </a:accent3>
        <a:accent4>
          <a:srgbClr val="000000"/>
        </a:accent4>
        <a:accent5>
          <a:srgbClr val="D0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
      <a:clrScheme name="3_BOK PPT 3">
        <a:dk1>
          <a:srgbClr val="000000"/>
        </a:dk1>
        <a:lt1>
          <a:srgbClr val="FFFFFF"/>
        </a:lt1>
        <a:dk2>
          <a:srgbClr val="FFFFFF"/>
        </a:dk2>
        <a:lt2>
          <a:srgbClr val="808080"/>
        </a:lt2>
        <a:accent1>
          <a:srgbClr val="A71930"/>
        </a:accent1>
        <a:accent2>
          <a:srgbClr val="808284"/>
        </a:accent2>
        <a:accent3>
          <a:srgbClr val="FFFFFF"/>
        </a:accent3>
        <a:accent4>
          <a:srgbClr val="000000"/>
        </a:accent4>
        <a:accent5>
          <a:srgbClr val="D0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
      <a:clrScheme name="3_BOK PPT 4">
        <a:dk1>
          <a:srgbClr val="FFFFFF"/>
        </a:dk1>
        <a:lt1>
          <a:srgbClr val="FFFFFF"/>
        </a:lt1>
        <a:dk2>
          <a:srgbClr val="FFFFFF"/>
        </a:dk2>
        <a:lt2>
          <a:srgbClr val="808080"/>
        </a:lt2>
        <a:accent1>
          <a:srgbClr val="A71930"/>
        </a:accent1>
        <a:accent2>
          <a:srgbClr val="808284"/>
        </a:accent2>
        <a:accent3>
          <a:srgbClr val="FFFFFF"/>
        </a:accent3>
        <a:accent4>
          <a:srgbClr val="DADADA"/>
        </a:accent4>
        <a:accent5>
          <a:srgbClr val="D0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
      <a:clrScheme name="3_BOK PPT 5">
        <a:dk1>
          <a:srgbClr val="000000"/>
        </a:dk1>
        <a:lt1>
          <a:srgbClr val="FFFFFF"/>
        </a:lt1>
        <a:dk2>
          <a:srgbClr val="A71930"/>
        </a:dk2>
        <a:lt2>
          <a:srgbClr val="808080"/>
        </a:lt2>
        <a:accent1>
          <a:srgbClr val="A81930"/>
        </a:accent1>
        <a:accent2>
          <a:srgbClr val="808284"/>
        </a:accent2>
        <a:accent3>
          <a:srgbClr val="FFFFFF"/>
        </a:accent3>
        <a:accent4>
          <a:srgbClr val="000000"/>
        </a:accent4>
        <a:accent5>
          <a:srgbClr val="D1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
      <a:clrScheme name="3_BOK PPT 6">
        <a:dk1>
          <a:srgbClr val="FFFFFF"/>
        </a:dk1>
        <a:lt1>
          <a:srgbClr val="FFFFFF"/>
        </a:lt1>
        <a:dk2>
          <a:srgbClr val="FFFFFF"/>
        </a:dk2>
        <a:lt2>
          <a:srgbClr val="808080"/>
        </a:lt2>
        <a:accent1>
          <a:srgbClr val="A81930"/>
        </a:accent1>
        <a:accent2>
          <a:srgbClr val="808284"/>
        </a:accent2>
        <a:accent3>
          <a:srgbClr val="FFFFFF"/>
        </a:accent3>
        <a:accent4>
          <a:srgbClr val="DADADA"/>
        </a:accent4>
        <a:accent5>
          <a:srgbClr val="D1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
      <a:clrScheme name="3_BOK PPT 7">
        <a:dk1>
          <a:srgbClr val="000000"/>
        </a:dk1>
        <a:lt1>
          <a:srgbClr val="FFFFFF"/>
        </a:lt1>
        <a:dk2>
          <a:srgbClr val="A71930"/>
        </a:dk2>
        <a:lt2>
          <a:srgbClr val="808284"/>
        </a:lt2>
        <a:accent1>
          <a:srgbClr val="A81930"/>
        </a:accent1>
        <a:accent2>
          <a:srgbClr val="808284"/>
        </a:accent2>
        <a:accent3>
          <a:srgbClr val="FFFFFF"/>
        </a:accent3>
        <a:accent4>
          <a:srgbClr val="000000"/>
        </a:accent4>
        <a:accent5>
          <a:srgbClr val="D1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
      <a:clrScheme name="3_BOK PPT 8">
        <a:dk1>
          <a:srgbClr val="000000"/>
        </a:dk1>
        <a:lt1>
          <a:srgbClr val="FFFFFF"/>
        </a:lt1>
        <a:dk2>
          <a:srgbClr val="A71930"/>
        </a:dk2>
        <a:lt2>
          <a:srgbClr val="808080"/>
        </a:lt2>
        <a:accent1>
          <a:srgbClr val="F0AB00"/>
        </a:accent1>
        <a:accent2>
          <a:srgbClr val="557630"/>
        </a:accent2>
        <a:accent3>
          <a:srgbClr val="FFFFFF"/>
        </a:accent3>
        <a:accent4>
          <a:srgbClr val="000000"/>
        </a:accent4>
        <a:accent5>
          <a:srgbClr val="F6D2AA"/>
        </a:accent5>
        <a:accent6>
          <a:srgbClr val="4C6A2A"/>
        </a:accent6>
        <a:hlink>
          <a:srgbClr val="72B5CC"/>
        </a:hlink>
        <a:folHlink>
          <a:srgbClr val="6773B6"/>
        </a:folHlink>
      </a:clrScheme>
      <a:clrMap bg1="lt1" tx1="dk1" bg2="lt2" tx2="dk2" accent1="accent1" accent2="accent2" accent3="accent3" accent4="accent4" accent5="accent5" accent6="accent6" hlink="hlink" folHlink="folHlink"/>
    </a:extraClrScheme>
    <a:extraClrScheme>
      <a:clrScheme name="3_BOK PPT 9">
        <a:dk1>
          <a:srgbClr val="FFFFFF"/>
        </a:dk1>
        <a:lt1>
          <a:srgbClr val="FFFFFF"/>
        </a:lt1>
        <a:dk2>
          <a:srgbClr val="FFFFFF"/>
        </a:dk2>
        <a:lt2>
          <a:srgbClr val="808284"/>
        </a:lt2>
        <a:accent1>
          <a:srgbClr val="A71930"/>
        </a:accent1>
        <a:accent2>
          <a:srgbClr val="808284"/>
        </a:accent2>
        <a:accent3>
          <a:srgbClr val="FFFFFF"/>
        </a:accent3>
        <a:accent4>
          <a:srgbClr val="DADADA"/>
        </a:accent4>
        <a:accent5>
          <a:srgbClr val="D0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
      <a:clrScheme name="3_BOK PPT 10">
        <a:dk1>
          <a:srgbClr val="A71930"/>
        </a:dk1>
        <a:lt1>
          <a:srgbClr val="FFFFFF"/>
        </a:lt1>
        <a:dk2>
          <a:srgbClr val="FFFFFF"/>
        </a:dk2>
        <a:lt2>
          <a:srgbClr val="808284"/>
        </a:lt2>
        <a:accent1>
          <a:srgbClr val="A71930"/>
        </a:accent1>
        <a:accent2>
          <a:srgbClr val="808284"/>
        </a:accent2>
        <a:accent3>
          <a:srgbClr val="FFFFFF"/>
        </a:accent3>
        <a:accent4>
          <a:srgbClr val="8E1427"/>
        </a:accent4>
        <a:accent5>
          <a:srgbClr val="D0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2">
      <a:dk1>
        <a:srgbClr val="FFFFFF"/>
      </a:dk1>
      <a:lt1>
        <a:srgbClr val="FFFFFF"/>
      </a:lt1>
      <a:dk2>
        <a:srgbClr val="FFFFFF"/>
      </a:dk2>
      <a:lt2>
        <a:srgbClr val="808080"/>
      </a:lt2>
      <a:accent1>
        <a:srgbClr val="A71930"/>
      </a:accent1>
      <a:accent2>
        <a:srgbClr val="808284"/>
      </a:accent2>
      <a:accent3>
        <a:srgbClr val="FFFFFF"/>
      </a:accent3>
      <a:accent4>
        <a:srgbClr val="DADADA"/>
      </a:accent4>
      <a:accent5>
        <a:srgbClr val="D0ABAD"/>
      </a:accent5>
      <a:accent6>
        <a:srgbClr val="737577"/>
      </a:accent6>
      <a:hlink>
        <a:srgbClr val="FF9700"/>
      </a:hlink>
      <a:folHlink>
        <a:srgbClr val="A8B4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rgbClr val="808080"/>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642938"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000000"/>
            </a:solidFill>
            <a:effectLst/>
            <a:latin typeface="Arial" charset="0"/>
            <a:ea typeface="ヒラギノ角ゴ ProN W3" pitchFamily="1" charset="-128"/>
          </a:defRPr>
        </a:defPPr>
      </a:lstStyle>
    </a:spDef>
    <a:lnDef>
      <a:spPr bwMode="auto">
        <a:xfrm>
          <a:off x="0" y="0"/>
          <a:ext cx="1" cy="1"/>
        </a:xfrm>
        <a:custGeom>
          <a:avLst/>
          <a:gdLst/>
          <a:ahLst/>
          <a:cxnLst/>
          <a:rect l="0" t="0" r="0" b="0"/>
          <a:pathLst/>
        </a:custGeom>
        <a:noFill/>
        <a:ln w="25400" cap="flat" cmpd="sng" algn="ctr">
          <a:solidFill>
            <a:srgbClr val="808080"/>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642938"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000000"/>
            </a:solidFill>
            <a:effectLst/>
            <a:latin typeface="Arial" charset="0"/>
            <a:ea typeface="ヒラギノ角ゴ ProN W3" pitchFamily="1" charset="-128"/>
          </a:defRPr>
        </a:defPPr>
      </a:lstStyle>
    </a:lnDef>
  </a:objectDefaults>
  <a:extraClrSchemeLst>
    <a:extraClrScheme>
      <a:clrScheme name="Custom Design 1">
        <a:dk1>
          <a:srgbClr val="000000"/>
        </a:dk1>
        <a:lt1>
          <a:srgbClr val="FFFFFF"/>
        </a:lt1>
        <a:dk2>
          <a:srgbClr val="FFFFFF"/>
        </a:dk2>
        <a:lt2>
          <a:srgbClr val="808080"/>
        </a:lt2>
        <a:accent1>
          <a:srgbClr val="A71930"/>
        </a:accent1>
        <a:accent2>
          <a:srgbClr val="808284"/>
        </a:accent2>
        <a:accent3>
          <a:srgbClr val="FFFFFF"/>
        </a:accent3>
        <a:accent4>
          <a:srgbClr val="000000"/>
        </a:accent4>
        <a:accent5>
          <a:srgbClr val="D0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
      <a:clrScheme name="Custom Design 2">
        <a:dk1>
          <a:srgbClr val="FFFFFF"/>
        </a:dk1>
        <a:lt1>
          <a:srgbClr val="FFFFFF"/>
        </a:lt1>
        <a:dk2>
          <a:srgbClr val="FFFFFF"/>
        </a:dk2>
        <a:lt2>
          <a:srgbClr val="808080"/>
        </a:lt2>
        <a:accent1>
          <a:srgbClr val="A71930"/>
        </a:accent1>
        <a:accent2>
          <a:srgbClr val="808284"/>
        </a:accent2>
        <a:accent3>
          <a:srgbClr val="FFFFFF"/>
        </a:accent3>
        <a:accent4>
          <a:srgbClr val="DADADA"/>
        </a:accent4>
        <a:accent5>
          <a:srgbClr val="D0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A71930"/>
        </a:dk2>
        <a:lt2>
          <a:srgbClr val="808080"/>
        </a:lt2>
        <a:accent1>
          <a:srgbClr val="A81930"/>
        </a:accent1>
        <a:accent2>
          <a:srgbClr val="808284"/>
        </a:accent2>
        <a:accent3>
          <a:srgbClr val="FFFFFF"/>
        </a:accent3>
        <a:accent4>
          <a:srgbClr val="000000"/>
        </a:accent4>
        <a:accent5>
          <a:srgbClr val="D1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
      <a:clrScheme name="Custom Design 4">
        <a:dk1>
          <a:srgbClr val="FFFFFF"/>
        </a:dk1>
        <a:lt1>
          <a:srgbClr val="FFFFFF"/>
        </a:lt1>
        <a:dk2>
          <a:srgbClr val="FFFFFF"/>
        </a:dk2>
        <a:lt2>
          <a:srgbClr val="808080"/>
        </a:lt2>
        <a:accent1>
          <a:srgbClr val="A81930"/>
        </a:accent1>
        <a:accent2>
          <a:srgbClr val="808284"/>
        </a:accent2>
        <a:accent3>
          <a:srgbClr val="FFFFFF"/>
        </a:accent3>
        <a:accent4>
          <a:srgbClr val="DADADA"/>
        </a:accent4>
        <a:accent5>
          <a:srgbClr val="D1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1_Custom Design 2">
      <a:dk1>
        <a:srgbClr val="FFFFFF"/>
      </a:dk1>
      <a:lt1>
        <a:srgbClr val="FFFFFF"/>
      </a:lt1>
      <a:dk2>
        <a:srgbClr val="FFFFFF"/>
      </a:dk2>
      <a:lt2>
        <a:srgbClr val="808080"/>
      </a:lt2>
      <a:accent1>
        <a:srgbClr val="A71930"/>
      </a:accent1>
      <a:accent2>
        <a:srgbClr val="808284"/>
      </a:accent2>
      <a:accent3>
        <a:srgbClr val="FFFFFF"/>
      </a:accent3>
      <a:accent4>
        <a:srgbClr val="DADADA"/>
      </a:accent4>
      <a:accent5>
        <a:srgbClr val="D0ABAD"/>
      </a:accent5>
      <a:accent6>
        <a:srgbClr val="737577"/>
      </a:accent6>
      <a:hlink>
        <a:srgbClr val="FF9700"/>
      </a:hlink>
      <a:folHlink>
        <a:srgbClr val="A8B4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rgbClr val="808080"/>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642938"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000000"/>
            </a:solidFill>
            <a:effectLst/>
            <a:latin typeface="Arial" charset="0"/>
            <a:ea typeface="ヒラギノ角ゴ ProN W3" pitchFamily="1" charset="-128"/>
          </a:defRPr>
        </a:defPPr>
      </a:lstStyle>
    </a:spDef>
    <a:lnDef>
      <a:spPr bwMode="auto">
        <a:xfrm>
          <a:off x="0" y="0"/>
          <a:ext cx="1" cy="1"/>
        </a:xfrm>
        <a:custGeom>
          <a:avLst/>
          <a:gdLst/>
          <a:ahLst/>
          <a:cxnLst/>
          <a:rect l="0" t="0" r="0" b="0"/>
          <a:pathLst/>
        </a:custGeom>
        <a:noFill/>
        <a:ln w="25400" cap="flat" cmpd="sng" algn="ctr">
          <a:solidFill>
            <a:srgbClr val="808080"/>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642938"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000000"/>
            </a:solidFill>
            <a:effectLst/>
            <a:latin typeface="Arial" charset="0"/>
            <a:ea typeface="ヒラギノ角ゴ ProN W3" pitchFamily="1" charset="-128"/>
          </a:defRPr>
        </a:defPPr>
      </a:lstStyle>
    </a:lnDef>
  </a:objectDefaults>
  <a:extraClrSchemeLst>
    <a:extraClrScheme>
      <a:clrScheme name="1_Custom Design 1">
        <a:dk1>
          <a:srgbClr val="000000"/>
        </a:dk1>
        <a:lt1>
          <a:srgbClr val="FFFFFF"/>
        </a:lt1>
        <a:dk2>
          <a:srgbClr val="FFFFFF"/>
        </a:dk2>
        <a:lt2>
          <a:srgbClr val="808080"/>
        </a:lt2>
        <a:accent1>
          <a:srgbClr val="A71930"/>
        </a:accent1>
        <a:accent2>
          <a:srgbClr val="808284"/>
        </a:accent2>
        <a:accent3>
          <a:srgbClr val="FFFFFF"/>
        </a:accent3>
        <a:accent4>
          <a:srgbClr val="000000"/>
        </a:accent4>
        <a:accent5>
          <a:srgbClr val="D0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
      <a:clrScheme name="1_Custom Design 2">
        <a:dk1>
          <a:srgbClr val="FFFFFF"/>
        </a:dk1>
        <a:lt1>
          <a:srgbClr val="FFFFFF"/>
        </a:lt1>
        <a:dk2>
          <a:srgbClr val="FFFFFF"/>
        </a:dk2>
        <a:lt2>
          <a:srgbClr val="808080"/>
        </a:lt2>
        <a:accent1>
          <a:srgbClr val="A71930"/>
        </a:accent1>
        <a:accent2>
          <a:srgbClr val="808284"/>
        </a:accent2>
        <a:accent3>
          <a:srgbClr val="FFFFFF"/>
        </a:accent3>
        <a:accent4>
          <a:srgbClr val="DADADA"/>
        </a:accent4>
        <a:accent5>
          <a:srgbClr val="D0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A71930"/>
        </a:dk2>
        <a:lt2>
          <a:srgbClr val="808080"/>
        </a:lt2>
        <a:accent1>
          <a:srgbClr val="A81930"/>
        </a:accent1>
        <a:accent2>
          <a:srgbClr val="808284"/>
        </a:accent2>
        <a:accent3>
          <a:srgbClr val="FFFFFF"/>
        </a:accent3>
        <a:accent4>
          <a:srgbClr val="000000"/>
        </a:accent4>
        <a:accent5>
          <a:srgbClr val="D1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
      <a:clrScheme name="1_Custom Design 4">
        <a:dk1>
          <a:srgbClr val="FFFFFF"/>
        </a:dk1>
        <a:lt1>
          <a:srgbClr val="FFFFFF"/>
        </a:lt1>
        <a:dk2>
          <a:srgbClr val="FFFFFF"/>
        </a:dk2>
        <a:lt2>
          <a:srgbClr val="808080"/>
        </a:lt2>
        <a:accent1>
          <a:srgbClr val="A81930"/>
        </a:accent1>
        <a:accent2>
          <a:srgbClr val="808284"/>
        </a:accent2>
        <a:accent3>
          <a:srgbClr val="FFFFFF"/>
        </a:accent3>
        <a:accent4>
          <a:srgbClr val="DADADA"/>
        </a:accent4>
        <a:accent5>
          <a:srgbClr val="D1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Custom Design">
  <a:themeElements>
    <a:clrScheme name="2_Custom Design 1">
      <a:dk1>
        <a:srgbClr val="FFFFFF"/>
      </a:dk1>
      <a:lt1>
        <a:srgbClr val="FFFFFF"/>
      </a:lt1>
      <a:dk2>
        <a:srgbClr val="FFFFFF"/>
      </a:dk2>
      <a:lt2>
        <a:srgbClr val="808080"/>
      </a:lt2>
      <a:accent1>
        <a:srgbClr val="A71930"/>
      </a:accent1>
      <a:accent2>
        <a:srgbClr val="808284"/>
      </a:accent2>
      <a:accent3>
        <a:srgbClr val="FFFFFF"/>
      </a:accent3>
      <a:accent4>
        <a:srgbClr val="DADADA"/>
      </a:accent4>
      <a:accent5>
        <a:srgbClr val="D0ABAD"/>
      </a:accent5>
      <a:accent6>
        <a:srgbClr val="737577"/>
      </a:accent6>
      <a:hlink>
        <a:srgbClr val="FF9700"/>
      </a:hlink>
      <a:folHlink>
        <a:srgbClr val="A8B400"/>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rgbClr val="808080"/>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642938"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000000"/>
            </a:solidFill>
            <a:effectLst/>
            <a:latin typeface="Arial" charset="0"/>
            <a:ea typeface="ヒラギノ角ゴ ProN W3" pitchFamily="1" charset="-128"/>
          </a:defRPr>
        </a:defPPr>
      </a:lstStyle>
    </a:spDef>
    <a:lnDef>
      <a:spPr bwMode="auto">
        <a:xfrm>
          <a:off x="0" y="0"/>
          <a:ext cx="1" cy="1"/>
        </a:xfrm>
        <a:custGeom>
          <a:avLst/>
          <a:gdLst/>
          <a:ahLst/>
          <a:cxnLst/>
          <a:rect l="0" t="0" r="0" b="0"/>
          <a:pathLst/>
        </a:custGeom>
        <a:noFill/>
        <a:ln w="25400" cap="flat" cmpd="sng" algn="ctr">
          <a:solidFill>
            <a:srgbClr val="808080"/>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642938"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000000"/>
            </a:solidFill>
            <a:effectLst/>
            <a:latin typeface="Arial" charset="0"/>
            <a:ea typeface="ヒラギノ角ゴ ProN W3" pitchFamily="1" charset="-128"/>
          </a:defRPr>
        </a:defPPr>
      </a:lstStyle>
    </a:lnDef>
  </a:objectDefaults>
  <a:extraClrSchemeLst>
    <a:extraClrScheme>
      <a:clrScheme name="2_Custom Design 1">
        <a:dk1>
          <a:srgbClr val="FFFFFF"/>
        </a:dk1>
        <a:lt1>
          <a:srgbClr val="FFFFFF"/>
        </a:lt1>
        <a:dk2>
          <a:srgbClr val="FFFFFF"/>
        </a:dk2>
        <a:lt2>
          <a:srgbClr val="808080"/>
        </a:lt2>
        <a:accent1>
          <a:srgbClr val="A71930"/>
        </a:accent1>
        <a:accent2>
          <a:srgbClr val="808284"/>
        </a:accent2>
        <a:accent3>
          <a:srgbClr val="FFFFFF"/>
        </a:accent3>
        <a:accent4>
          <a:srgbClr val="DADADA"/>
        </a:accent4>
        <a:accent5>
          <a:srgbClr val="D0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FFFFFF"/>
        </a:dk2>
        <a:lt2>
          <a:srgbClr val="808080"/>
        </a:lt2>
        <a:accent1>
          <a:srgbClr val="A71930"/>
        </a:accent1>
        <a:accent2>
          <a:srgbClr val="808284"/>
        </a:accent2>
        <a:accent3>
          <a:srgbClr val="FFFFFF"/>
        </a:accent3>
        <a:accent4>
          <a:srgbClr val="000000"/>
        </a:accent4>
        <a:accent5>
          <a:srgbClr val="D0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A71930"/>
        </a:dk2>
        <a:lt2>
          <a:srgbClr val="808080"/>
        </a:lt2>
        <a:accent1>
          <a:srgbClr val="A81930"/>
        </a:accent1>
        <a:accent2>
          <a:srgbClr val="808284"/>
        </a:accent2>
        <a:accent3>
          <a:srgbClr val="FFFFFF"/>
        </a:accent3>
        <a:accent4>
          <a:srgbClr val="000000"/>
        </a:accent4>
        <a:accent5>
          <a:srgbClr val="D1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
      <a:clrScheme name="2_Custom Design 4">
        <a:dk1>
          <a:srgbClr val="FFFFFF"/>
        </a:dk1>
        <a:lt1>
          <a:srgbClr val="FFFFFF"/>
        </a:lt1>
        <a:dk2>
          <a:srgbClr val="FFFFFF"/>
        </a:dk2>
        <a:lt2>
          <a:srgbClr val="808080"/>
        </a:lt2>
        <a:accent1>
          <a:srgbClr val="A81930"/>
        </a:accent1>
        <a:accent2>
          <a:srgbClr val="808284"/>
        </a:accent2>
        <a:accent3>
          <a:srgbClr val="FFFFFF"/>
        </a:accent3>
        <a:accent4>
          <a:srgbClr val="DADADA"/>
        </a:accent4>
        <a:accent5>
          <a:srgbClr val="D1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Custom Design">
  <a:themeElements>
    <a:clrScheme name="3_Custom Design 1">
      <a:dk1>
        <a:srgbClr val="FFFFFF"/>
      </a:dk1>
      <a:lt1>
        <a:srgbClr val="FFFFFF"/>
      </a:lt1>
      <a:dk2>
        <a:srgbClr val="FFFFFF"/>
      </a:dk2>
      <a:lt2>
        <a:srgbClr val="808080"/>
      </a:lt2>
      <a:accent1>
        <a:srgbClr val="A71930"/>
      </a:accent1>
      <a:accent2>
        <a:srgbClr val="808284"/>
      </a:accent2>
      <a:accent3>
        <a:srgbClr val="FFFFFF"/>
      </a:accent3>
      <a:accent4>
        <a:srgbClr val="DADADA"/>
      </a:accent4>
      <a:accent5>
        <a:srgbClr val="D0ABAD"/>
      </a:accent5>
      <a:accent6>
        <a:srgbClr val="737577"/>
      </a:accent6>
      <a:hlink>
        <a:srgbClr val="FF9700"/>
      </a:hlink>
      <a:folHlink>
        <a:srgbClr val="A8B400"/>
      </a:folHlink>
    </a:clrScheme>
    <a:fontScheme name="3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rgbClr val="808080"/>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642938"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000000"/>
            </a:solidFill>
            <a:effectLst/>
            <a:latin typeface="Arial" charset="0"/>
            <a:ea typeface="ヒラギノ角ゴ ProN W3" pitchFamily="1" charset="-128"/>
          </a:defRPr>
        </a:defPPr>
      </a:lstStyle>
    </a:spDef>
    <a:lnDef>
      <a:spPr bwMode="auto">
        <a:xfrm>
          <a:off x="0" y="0"/>
          <a:ext cx="1" cy="1"/>
        </a:xfrm>
        <a:custGeom>
          <a:avLst/>
          <a:gdLst/>
          <a:ahLst/>
          <a:cxnLst/>
          <a:rect l="0" t="0" r="0" b="0"/>
          <a:pathLst/>
        </a:custGeom>
        <a:noFill/>
        <a:ln w="25400" cap="flat" cmpd="sng" algn="ctr">
          <a:solidFill>
            <a:srgbClr val="808080"/>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642938"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000000"/>
            </a:solidFill>
            <a:effectLst/>
            <a:latin typeface="Arial" charset="0"/>
            <a:ea typeface="ヒラギノ角ゴ ProN W3" pitchFamily="1" charset="-128"/>
          </a:defRPr>
        </a:defPPr>
      </a:lstStyle>
    </a:lnDef>
  </a:objectDefaults>
  <a:extraClrSchemeLst>
    <a:extraClrScheme>
      <a:clrScheme name="3_Custom Design 1">
        <a:dk1>
          <a:srgbClr val="FFFFFF"/>
        </a:dk1>
        <a:lt1>
          <a:srgbClr val="FFFFFF"/>
        </a:lt1>
        <a:dk2>
          <a:srgbClr val="FFFFFF"/>
        </a:dk2>
        <a:lt2>
          <a:srgbClr val="808080"/>
        </a:lt2>
        <a:accent1>
          <a:srgbClr val="A71930"/>
        </a:accent1>
        <a:accent2>
          <a:srgbClr val="808284"/>
        </a:accent2>
        <a:accent3>
          <a:srgbClr val="FFFFFF"/>
        </a:accent3>
        <a:accent4>
          <a:srgbClr val="DADADA"/>
        </a:accent4>
        <a:accent5>
          <a:srgbClr val="D0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FFFFFF"/>
        </a:dk2>
        <a:lt2>
          <a:srgbClr val="808080"/>
        </a:lt2>
        <a:accent1>
          <a:srgbClr val="A71930"/>
        </a:accent1>
        <a:accent2>
          <a:srgbClr val="808284"/>
        </a:accent2>
        <a:accent3>
          <a:srgbClr val="FFFFFF"/>
        </a:accent3>
        <a:accent4>
          <a:srgbClr val="000000"/>
        </a:accent4>
        <a:accent5>
          <a:srgbClr val="D0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A71930"/>
        </a:dk2>
        <a:lt2>
          <a:srgbClr val="808080"/>
        </a:lt2>
        <a:accent1>
          <a:srgbClr val="A81930"/>
        </a:accent1>
        <a:accent2>
          <a:srgbClr val="808284"/>
        </a:accent2>
        <a:accent3>
          <a:srgbClr val="FFFFFF"/>
        </a:accent3>
        <a:accent4>
          <a:srgbClr val="000000"/>
        </a:accent4>
        <a:accent5>
          <a:srgbClr val="D1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
      <a:clrScheme name="3_Custom Design 4">
        <a:dk1>
          <a:srgbClr val="FFFFFF"/>
        </a:dk1>
        <a:lt1>
          <a:srgbClr val="FFFFFF"/>
        </a:lt1>
        <a:dk2>
          <a:srgbClr val="FFFFFF"/>
        </a:dk2>
        <a:lt2>
          <a:srgbClr val="808080"/>
        </a:lt2>
        <a:accent1>
          <a:srgbClr val="A81930"/>
        </a:accent1>
        <a:accent2>
          <a:srgbClr val="808284"/>
        </a:accent2>
        <a:accent3>
          <a:srgbClr val="FFFFFF"/>
        </a:accent3>
        <a:accent4>
          <a:srgbClr val="DADADA"/>
        </a:accent4>
        <a:accent5>
          <a:srgbClr val="D1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Custom Design">
  <a:themeElements>
    <a:clrScheme name="4_Custom Design 1">
      <a:dk1>
        <a:srgbClr val="000000"/>
      </a:dk1>
      <a:lt1>
        <a:srgbClr val="FFFFFF"/>
      </a:lt1>
      <a:dk2>
        <a:srgbClr val="A71930"/>
      </a:dk2>
      <a:lt2>
        <a:srgbClr val="808080"/>
      </a:lt2>
      <a:accent1>
        <a:srgbClr val="A81930"/>
      </a:accent1>
      <a:accent2>
        <a:srgbClr val="808284"/>
      </a:accent2>
      <a:accent3>
        <a:srgbClr val="FFFFFF"/>
      </a:accent3>
      <a:accent4>
        <a:srgbClr val="000000"/>
      </a:accent4>
      <a:accent5>
        <a:srgbClr val="D1ABAD"/>
      </a:accent5>
      <a:accent6>
        <a:srgbClr val="737577"/>
      </a:accent6>
      <a:hlink>
        <a:srgbClr val="FF9700"/>
      </a:hlink>
      <a:folHlink>
        <a:srgbClr val="A8B400"/>
      </a:folHlink>
    </a:clrScheme>
    <a:fontScheme name="4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rgbClr val="808080"/>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642938"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000000"/>
            </a:solidFill>
            <a:effectLst/>
            <a:latin typeface="Arial" charset="0"/>
            <a:ea typeface="ヒラギノ角ゴ ProN W3" pitchFamily="1" charset="-128"/>
          </a:defRPr>
        </a:defPPr>
      </a:lstStyle>
    </a:spDef>
    <a:lnDef>
      <a:spPr bwMode="auto">
        <a:xfrm>
          <a:off x="0" y="0"/>
          <a:ext cx="1" cy="1"/>
        </a:xfrm>
        <a:custGeom>
          <a:avLst/>
          <a:gdLst/>
          <a:ahLst/>
          <a:cxnLst/>
          <a:rect l="0" t="0" r="0" b="0"/>
          <a:pathLst/>
        </a:custGeom>
        <a:noFill/>
        <a:ln w="25400" cap="flat" cmpd="sng" algn="ctr">
          <a:solidFill>
            <a:srgbClr val="808080"/>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642938"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rgbClr val="000000"/>
            </a:solidFill>
            <a:effectLst/>
            <a:latin typeface="Arial" charset="0"/>
            <a:ea typeface="ヒラギノ角ゴ ProN W3" pitchFamily="1" charset="-128"/>
          </a:defRPr>
        </a:defPPr>
      </a:lstStyle>
    </a:lnDef>
  </a:objectDefaults>
  <a:extraClrSchemeLst>
    <a:extraClrScheme>
      <a:clrScheme name="4_Custom Design 1">
        <a:dk1>
          <a:srgbClr val="000000"/>
        </a:dk1>
        <a:lt1>
          <a:srgbClr val="FFFFFF"/>
        </a:lt1>
        <a:dk2>
          <a:srgbClr val="A71930"/>
        </a:dk2>
        <a:lt2>
          <a:srgbClr val="808080"/>
        </a:lt2>
        <a:accent1>
          <a:srgbClr val="A81930"/>
        </a:accent1>
        <a:accent2>
          <a:srgbClr val="808284"/>
        </a:accent2>
        <a:accent3>
          <a:srgbClr val="FFFFFF"/>
        </a:accent3>
        <a:accent4>
          <a:srgbClr val="000000"/>
        </a:accent4>
        <a:accent5>
          <a:srgbClr val="D1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
      <a:clrScheme name="4_Custom Design 2">
        <a:dk1>
          <a:srgbClr val="FFFFFF"/>
        </a:dk1>
        <a:lt1>
          <a:srgbClr val="FFFFFF"/>
        </a:lt1>
        <a:dk2>
          <a:srgbClr val="FFFFFF"/>
        </a:dk2>
        <a:lt2>
          <a:srgbClr val="808080"/>
        </a:lt2>
        <a:accent1>
          <a:srgbClr val="A81930"/>
        </a:accent1>
        <a:accent2>
          <a:srgbClr val="808284"/>
        </a:accent2>
        <a:accent3>
          <a:srgbClr val="FFFFFF"/>
        </a:accent3>
        <a:accent4>
          <a:srgbClr val="DADADA"/>
        </a:accent4>
        <a:accent5>
          <a:srgbClr val="D1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
      <a:clrScheme name="4_Custom Design 3">
        <a:dk1>
          <a:srgbClr val="000000"/>
        </a:dk1>
        <a:lt1>
          <a:srgbClr val="FFFFFF"/>
        </a:lt1>
        <a:dk2>
          <a:srgbClr val="A71930"/>
        </a:dk2>
        <a:lt2>
          <a:srgbClr val="808284"/>
        </a:lt2>
        <a:accent1>
          <a:srgbClr val="A81930"/>
        </a:accent1>
        <a:accent2>
          <a:srgbClr val="808284"/>
        </a:accent2>
        <a:accent3>
          <a:srgbClr val="FFFFFF"/>
        </a:accent3>
        <a:accent4>
          <a:srgbClr val="000000"/>
        </a:accent4>
        <a:accent5>
          <a:srgbClr val="D1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
      <a:clrScheme name="4_Custom Design 4">
        <a:dk1>
          <a:srgbClr val="000000"/>
        </a:dk1>
        <a:lt1>
          <a:srgbClr val="FFFFFF"/>
        </a:lt1>
        <a:dk2>
          <a:srgbClr val="A71930"/>
        </a:dk2>
        <a:lt2>
          <a:srgbClr val="808080"/>
        </a:lt2>
        <a:accent1>
          <a:srgbClr val="F0AB00"/>
        </a:accent1>
        <a:accent2>
          <a:srgbClr val="557630"/>
        </a:accent2>
        <a:accent3>
          <a:srgbClr val="FFFFFF"/>
        </a:accent3>
        <a:accent4>
          <a:srgbClr val="000000"/>
        </a:accent4>
        <a:accent5>
          <a:srgbClr val="F6D2AA"/>
        </a:accent5>
        <a:accent6>
          <a:srgbClr val="4C6A2A"/>
        </a:accent6>
        <a:hlink>
          <a:srgbClr val="72B5CC"/>
        </a:hlink>
        <a:folHlink>
          <a:srgbClr val="6773B6"/>
        </a:folHlink>
      </a:clrScheme>
      <a:clrMap bg1="lt1" tx1="dk1" bg2="lt2" tx2="dk2" accent1="accent1" accent2="accent2" accent3="accent3" accent4="accent4" accent5="accent5" accent6="accent6" hlink="hlink" folHlink="folHlink"/>
    </a:extraClrScheme>
    <a:extraClrScheme>
      <a:clrScheme name="4_Custom Design 5">
        <a:dk1>
          <a:srgbClr val="FFFFFF"/>
        </a:dk1>
        <a:lt1>
          <a:srgbClr val="FFFFFF"/>
        </a:lt1>
        <a:dk2>
          <a:srgbClr val="FFFFFF"/>
        </a:dk2>
        <a:lt2>
          <a:srgbClr val="808284"/>
        </a:lt2>
        <a:accent1>
          <a:srgbClr val="A71930"/>
        </a:accent1>
        <a:accent2>
          <a:srgbClr val="808284"/>
        </a:accent2>
        <a:accent3>
          <a:srgbClr val="FFFFFF"/>
        </a:accent3>
        <a:accent4>
          <a:srgbClr val="DADADA"/>
        </a:accent4>
        <a:accent5>
          <a:srgbClr val="D0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
      <a:clrScheme name="4_Custom Design 6">
        <a:dk1>
          <a:srgbClr val="A71930"/>
        </a:dk1>
        <a:lt1>
          <a:srgbClr val="FFFFFF"/>
        </a:lt1>
        <a:dk2>
          <a:srgbClr val="FFFFFF"/>
        </a:dk2>
        <a:lt2>
          <a:srgbClr val="808284"/>
        </a:lt2>
        <a:accent1>
          <a:srgbClr val="A71930"/>
        </a:accent1>
        <a:accent2>
          <a:srgbClr val="808284"/>
        </a:accent2>
        <a:accent3>
          <a:srgbClr val="FFFFFF"/>
        </a:accent3>
        <a:accent4>
          <a:srgbClr val="8E1427"/>
        </a:accent4>
        <a:accent5>
          <a:srgbClr val="D0ABAD"/>
        </a:accent5>
        <a:accent6>
          <a:srgbClr val="737577"/>
        </a:accent6>
        <a:hlink>
          <a:srgbClr val="FF9700"/>
        </a:hlink>
        <a:folHlink>
          <a:srgbClr val="A8B4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8.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9.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61E720F-F05D-4536-9C34-0CFCED65D3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BOKF PP Theme</Template>
  <TotalTime>0</TotalTime>
  <Words>2422</Words>
  <Application>Microsoft Office PowerPoint</Application>
  <PresentationFormat>Custom</PresentationFormat>
  <Paragraphs>415</Paragraphs>
  <Slides>24</Slides>
  <Notes>9</Notes>
  <HiddenSlides>0</HiddenSlides>
  <MMClips>0</MMClips>
  <ScaleCrop>false</ScaleCrop>
  <HeadingPairs>
    <vt:vector size="4" baseType="variant">
      <vt:variant>
        <vt:lpstr>Theme</vt:lpstr>
      </vt:variant>
      <vt:variant>
        <vt:i4>7</vt:i4>
      </vt:variant>
      <vt:variant>
        <vt:lpstr>Slide Titles</vt:lpstr>
      </vt:variant>
      <vt:variant>
        <vt:i4>24</vt:i4>
      </vt:variant>
    </vt:vector>
  </HeadingPairs>
  <TitlesOfParts>
    <vt:vector size="31" baseType="lpstr">
      <vt:lpstr>BOKF PP Theme</vt:lpstr>
      <vt:lpstr>Custom Design</vt:lpstr>
      <vt:lpstr>1_Custom Design</vt:lpstr>
      <vt:lpstr>2_Custom Design</vt:lpstr>
      <vt:lpstr>3_Custom Design</vt:lpstr>
      <vt:lpstr>4_Custom Design</vt:lpstr>
      <vt:lpstr>Aspect</vt:lpstr>
      <vt:lpstr>Trusts, Trusts, Trusts </vt:lpstr>
      <vt:lpstr>PowerPoint Presentation</vt:lpstr>
      <vt:lpstr>Presenter’s bio:</vt:lpstr>
      <vt:lpstr>Who needs a Special Needs Trust (SNT)?</vt:lpstr>
      <vt:lpstr> Special Needs Trusts: Disability Trusts and Special Needs Planning</vt:lpstr>
      <vt:lpstr> Know your clients’ public benefits!!</vt:lpstr>
      <vt:lpstr>Benefits Comparison</vt:lpstr>
      <vt:lpstr>PowerPoint Presentation</vt:lpstr>
      <vt:lpstr>What Can an SNT Pay For?</vt:lpstr>
      <vt:lpstr>Tax</vt:lpstr>
      <vt:lpstr>Tax – American Taxpayer Relief Act of 2012 vs Tax Cuts &amp; Job Act of 2018</vt:lpstr>
      <vt:lpstr>Acting As Trustee</vt:lpstr>
      <vt:lpstr>Acting As Trustee</vt:lpstr>
      <vt:lpstr>Achieving A Better Life Experience (ABLE) Act</vt:lpstr>
      <vt:lpstr>Achieving A Better Life Experience (ABLE) Act</vt:lpstr>
      <vt:lpstr>PowerPoint Presentation</vt:lpstr>
      <vt:lpstr>PowerPoint Presentation</vt:lpstr>
      <vt:lpstr>Benefits of PSNTs</vt:lpstr>
      <vt:lpstr>The Importance of Choosing the Right Fiduciary </vt:lpstr>
      <vt:lpstr>Case Manager, Trust Advisors/Protectors and Co-Trustees</vt:lpstr>
      <vt:lpstr>Relationship Building</vt:lpstr>
      <vt:lpstr>Disability Etiquette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2013-10-29T19:04:26Z</dcterms:created>
  <dcterms:modified xsi:type="dcterms:W3CDTF">2018-11-02T15:35:32Z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TC034313809991</vt:lpwstr>
  </property>
</Properties>
</file>